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648" r:id="rId1"/>
  </p:sldMasterIdLst>
  <p:notesMasterIdLst>
    <p:notesMasterId r:id="rId43"/>
  </p:notesMasterIdLst>
  <p:sldIdLst>
    <p:sldId id="256" r:id="rId2"/>
    <p:sldId id="257" r:id="rId3"/>
    <p:sldId id="316" r:id="rId4"/>
    <p:sldId id="259" r:id="rId5"/>
    <p:sldId id="299" r:id="rId6"/>
    <p:sldId id="333" r:id="rId7"/>
    <p:sldId id="319" r:id="rId8"/>
    <p:sldId id="335" r:id="rId9"/>
    <p:sldId id="332" r:id="rId10"/>
    <p:sldId id="336" r:id="rId11"/>
    <p:sldId id="307" r:id="rId12"/>
    <p:sldId id="315" r:id="rId13"/>
    <p:sldId id="325" r:id="rId14"/>
    <p:sldId id="337" r:id="rId15"/>
    <p:sldId id="266" r:id="rId16"/>
    <p:sldId id="324"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305" r:id="rId30"/>
    <p:sldId id="304" r:id="rId31"/>
    <p:sldId id="327" r:id="rId32"/>
    <p:sldId id="330" r:id="rId33"/>
    <p:sldId id="308" r:id="rId34"/>
    <p:sldId id="326" r:id="rId35"/>
    <p:sldId id="331" r:id="rId36"/>
    <p:sldId id="334" r:id="rId37"/>
    <p:sldId id="303" r:id="rId38"/>
    <p:sldId id="338" r:id="rId39"/>
    <p:sldId id="292" r:id="rId40"/>
    <p:sldId id="340" r:id="rId41"/>
    <p:sldId id="329" r:id="rId42"/>
  </p:sldIdLst>
  <p:sldSz cx="18288000" cy="10287000"/>
  <p:notesSz cx="6858000" cy="9144000"/>
  <p:embeddedFontLst>
    <p:embeddedFont>
      <p:font typeface="Canva Sans Bold" panose="020B0604020202020204" charset="0"/>
      <p:regular r:id="rId44"/>
    </p:embeddedFont>
    <p:embeddedFont>
      <p:font typeface="Garamond" panose="02020404030301010803" pitchFamily="18" charset="0"/>
      <p:regular r:id="rId45"/>
      <p:bold r:id="rId46"/>
      <p:italic r:id="rId47"/>
    </p:embeddedFont>
    <p:embeddedFont>
      <p:font typeface="Playfair Display Bold" panose="020B0604020202020204" charset="0"/>
      <p:regular r:id="rId48"/>
    </p:embeddedFont>
    <p:embeddedFont>
      <p:font typeface="Poppins" panose="00000500000000000000" pitchFamily="2" charset="0"/>
      <p:regular r:id="rId49"/>
      <p:bold r:id="rId50"/>
      <p:italic r:id="rId51"/>
      <p:boldItalic r:id="rId52"/>
    </p:embeddedFont>
    <p:embeddedFont>
      <p:font typeface="Poppins Bold" panose="00000800000000000000" charset="0"/>
      <p:regular r:id="rId53"/>
    </p:embeddedFont>
    <p:embeddedFont>
      <p:font typeface="Poppins Bold Italics" panose="020B0604020202020204" charset="0"/>
      <p:regular r:id="rId54"/>
    </p:embeddedFont>
    <p:embeddedFont>
      <p:font typeface="Poppins Light" panose="00000400000000000000" pitchFamily="2" charset="0"/>
      <p:regular r:id="rId55"/>
      <p:italic r:id="rId56"/>
    </p:embeddedFont>
    <p:embeddedFont>
      <p:font typeface="Poppins Semi-Bold" panose="020B060402020202020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3D6"/>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7" d="100"/>
          <a:sy n="67" d="100"/>
        </p:scale>
        <p:origin x="15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6F1A22-6128-4F15-BA2C-A89304E9F973}"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4B22D7-EE84-4B4D-8861-DDA16E0A06C0}" type="slidenum">
              <a:rPr lang="en-US" smtClean="0"/>
              <a:t>‹#›</a:t>
            </a:fld>
            <a:endParaRPr lang="en-US"/>
          </a:p>
        </p:txBody>
      </p:sp>
    </p:spTree>
    <p:extLst>
      <p:ext uri="{BB962C8B-B14F-4D97-AF65-F5344CB8AC3E}">
        <p14:creationId xmlns:p14="http://schemas.microsoft.com/office/powerpoint/2010/main" val="571818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 substantial change to the application period, wherein there will be no technical assistance given after the submission of the application. Rather, it will be incumbent on the applicants to self-seek out assistance prior to the submission with any questions they may have. To do this, the office hours, FAQs, and </a:t>
            </a:r>
            <a:r>
              <a:rPr lang="en-US" dirty="0" err="1"/>
              <a:t>CRMInfo</a:t>
            </a:r>
            <a:r>
              <a:rPr lang="en-US" dirty="0"/>
              <a:t> Box must be utilized. </a:t>
            </a:r>
          </a:p>
        </p:txBody>
      </p:sp>
      <p:sp>
        <p:nvSpPr>
          <p:cNvPr id="4" name="Slide Number Placeholder 3"/>
          <p:cNvSpPr>
            <a:spLocks noGrp="1"/>
          </p:cNvSpPr>
          <p:nvPr>
            <p:ph type="sldNum" sz="quarter" idx="5"/>
          </p:nvPr>
        </p:nvSpPr>
        <p:spPr/>
        <p:txBody>
          <a:bodyPr/>
          <a:lstStyle/>
          <a:p>
            <a:fld id="{AE4B22D7-EE84-4B4D-8861-DDA16E0A06C0}" type="slidenum">
              <a:rPr lang="en-US" smtClean="0"/>
              <a:t>5</a:t>
            </a:fld>
            <a:endParaRPr lang="en-US"/>
          </a:p>
        </p:txBody>
      </p:sp>
    </p:spTree>
    <p:extLst>
      <p:ext uri="{BB962C8B-B14F-4D97-AF65-F5344CB8AC3E}">
        <p14:creationId xmlns:p14="http://schemas.microsoft.com/office/powerpoint/2010/main" val="3564347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3D5F3-5F6D-6720-9071-16FD807FCE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C32C5-BFD3-A741-7D1F-502CE5F72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3A8D37-104A-C79A-522C-6ED0D6E398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2AFBE2-718B-83C2-6D5C-506CD2AD2533}"/>
              </a:ext>
            </a:extLst>
          </p:cNvPr>
          <p:cNvSpPr>
            <a:spLocks noGrp="1"/>
          </p:cNvSpPr>
          <p:nvPr>
            <p:ph type="sldNum" sz="quarter" idx="5"/>
          </p:nvPr>
        </p:nvSpPr>
        <p:spPr/>
        <p:txBody>
          <a:bodyPr/>
          <a:lstStyle/>
          <a:p>
            <a:fld id="{AE4B22D7-EE84-4B4D-8861-DDA16E0A06C0}" type="slidenum">
              <a:rPr lang="en-US" smtClean="0"/>
              <a:t>6</a:t>
            </a:fld>
            <a:endParaRPr lang="en-US"/>
          </a:p>
        </p:txBody>
      </p:sp>
    </p:spTree>
    <p:extLst>
      <p:ext uri="{BB962C8B-B14F-4D97-AF65-F5344CB8AC3E}">
        <p14:creationId xmlns:p14="http://schemas.microsoft.com/office/powerpoint/2010/main" val="4014682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B22D7-EE84-4B4D-8861-DDA16E0A06C0}" type="slidenum">
              <a:rPr lang="en-US" smtClean="0"/>
              <a:t>7</a:t>
            </a:fld>
            <a:endParaRPr lang="en-US"/>
          </a:p>
        </p:txBody>
      </p:sp>
    </p:spTree>
    <p:extLst>
      <p:ext uri="{BB962C8B-B14F-4D97-AF65-F5344CB8AC3E}">
        <p14:creationId xmlns:p14="http://schemas.microsoft.com/office/powerpoint/2010/main" val="772094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B22D7-EE84-4B4D-8861-DDA16E0A06C0}" type="slidenum">
              <a:rPr lang="en-US" smtClean="0"/>
              <a:t>15</a:t>
            </a:fld>
            <a:endParaRPr lang="en-US"/>
          </a:p>
        </p:txBody>
      </p:sp>
    </p:spTree>
    <p:extLst>
      <p:ext uri="{BB962C8B-B14F-4D97-AF65-F5344CB8AC3E}">
        <p14:creationId xmlns:p14="http://schemas.microsoft.com/office/powerpoint/2010/main" val="2250435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indirect costs (de minimis) needs federal letter of assignment.</a:t>
            </a:r>
          </a:p>
        </p:txBody>
      </p:sp>
      <p:sp>
        <p:nvSpPr>
          <p:cNvPr id="4" name="Slide Number Placeholder 3"/>
          <p:cNvSpPr>
            <a:spLocks noGrp="1"/>
          </p:cNvSpPr>
          <p:nvPr>
            <p:ph type="sldNum" sz="quarter" idx="5"/>
          </p:nvPr>
        </p:nvSpPr>
        <p:spPr/>
        <p:txBody>
          <a:bodyPr/>
          <a:lstStyle/>
          <a:p>
            <a:fld id="{AE4B22D7-EE84-4B4D-8861-DDA16E0A06C0}" type="slidenum">
              <a:rPr lang="en-US" smtClean="0"/>
              <a:t>35</a:t>
            </a:fld>
            <a:endParaRPr lang="en-US"/>
          </a:p>
        </p:txBody>
      </p:sp>
    </p:spTree>
    <p:extLst>
      <p:ext uri="{BB962C8B-B14F-4D97-AF65-F5344CB8AC3E}">
        <p14:creationId xmlns:p14="http://schemas.microsoft.com/office/powerpoint/2010/main" val="2149278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88D30-4905-5796-E1C5-6CC0C5305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76A2B-DE60-67F2-A62B-7142FD30F8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780D1C-BAD5-2590-FA44-8AE5AAA6FE47}"/>
              </a:ext>
            </a:extLst>
          </p:cNvPr>
          <p:cNvSpPr>
            <a:spLocks noGrp="1"/>
          </p:cNvSpPr>
          <p:nvPr>
            <p:ph type="body" idx="1"/>
          </p:nvPr>
        </p:nvSpPr>
        <p:spPr/>
        <p:txBody>
          <a:bodyPr/>
          <a:lstStyle/>
          <a:p>
            <a:r>
              <a:rPr lang="en-US" dirty="0"/>
              <a:t>Mention indirect costs (de minimis) needs federal letter of assignment.</a:t>
            </a:r>
          </a:p>
        </p:txBody>
      </p:sp>
      <p:sp>
        <p:nvSpPr>
          <p:cNvPr id="4" name="Slide Number Placeholder 3">
            <a:extLst>
              <a:ext uri="{FF2B5EF4-FFF2-40B4-BE49-F238E27FC236}">
                <a16:creationId xmlns:a16="http://schemas.microsoft.com/office/drawing/2014/main" id="{006D7D8C-9F79-FDC8-4366-82EDA6B5CD55}"/>
              </a:ext>
            </a:extLst>
          </p:cNvPr>
          <p:cNvSpPr>
            <a:spLocks noGrp="1"/>
          </p:cNvSpPr>
          <p:nvPr>
            <p:ph type="sldNum" sz="quarter" idx="5"/>
          </p:nvPr>
        </p:nvSpPr>
        <p:spPr/>
        <p:txBody>
          <a:bodyPr/>
          <a:lstStyle/>
          <a:p>
            <a:fld id="{AE4B22D7-EE84-4B4D-8861-DDA16E0A06C0}" type="slidenum">
              <a:rPr lang="en-US" smtClean="0"/>
              <a:t>36</a:t>
            </a:fld>
            <a:endParaRPr lang="en-US"/>
          </a:p>
        </p:txBody>
      </p:sp>
    </p:spTree>
    <p:extLst>
      <p:ext uri="{BB962C8B-B14F-4D97-AF65-F5344CB8AC3E}">
        <p14:creationId xmlns:p14="http://schemas.microsoft.com/office/powerpoint/2010/main" val="2795039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4E21E-E252-E75F-7FA2-8FEE9BAA2F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0EB98B-4F71-6814-2A3C-E6E92F7758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D7717-B53B-45F1-96DE-2C0BFDAEEBE4}"/>
              </a:ext>
            </a:extLst>
          </p:cNvPr>
          <p:cNvSpPr>
            <a:spLocks noGrp="1"/>
          </p:cNvSpPr>
          <p:nvPr>
            <p:ph type="body" idx="1"/>
          </p:nvPr>
        </p:nvSpPr>
        <p:spPr/>
        <p:txBody>
          <a:bodyPr/>
          <a:lstStyle/>
          <a:p>
            <a:r>
              <a:rPr lang="en-US" dirty="0"/>
              <a:t>These links can be accessed on page ____ of the application </a:t>
            </a:r>
          </a:p>
        </p:txBody>
      </p:sp>
      <p:sp>
        <p:nvSpPr>
          <p:cNvPr id="4" name="Slide Number Placeholder 3">
            <a:extLst>
              <a:ext uri="{FF2B5EF4-FFF2-40B4-BE49-F238E27FC236}">
                <a16:creationId xmlns:a16="http://schemas.microsoft.com/office/drawing/2014/main" id="{A9F6D0FF-5DD5-E029-638E-F078CDF1E1B6}"/>
              </a:ext>
            </a:extLst>
          </p:cNvPr>
          <p:cNvSpPr>
            <a:spLocks noGrp="1"/>
          </p:cNvSpPr>
          <p:nvPr>
            <p:ph type="sldNum" sz="quarter" idx="5"/>
          </p:nvPr>
        </p:nvSpPr>
        <p:spPr/>
        <p:txBody>
          <a:bodyPr/>
          <a:lstStyle/>
          <a:p>
            <a:fld id="{AE4B22D7-EE84-4B4D-8861-DDA16E0A06C0}" type="slidenum">
              <a:rPr lang="en-US" smtClean="0"/>
              <a:t>38</a:t>
            </a:fld>
            <a:endParaRPr lang="en-US"/>
          </a:p>
        </p:txBody>
      </p:sp>
    </p:spTree>
    <p:extLst>
      <p:ext uri="{BB962C8B-B14F-4D97-AF65-F5344CB8AC3E}">
        <p14:creationId xmlns:p14="http://schemas.microsoft.com/office/powerpoint/2010/main" val="2972886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links can be accessed on page ____ of the application </a:t>
            </a:r>
          </a:p>
        </p:txBody>
      </p:sp>
      <p:sp>
        <p:nvSpPr>
          <p:cNvPr id="4" name="Slide Number Placeholder 3"/>
          <p:cNvSpPr>
            <a:spLocks noGrp="1"/>
          </p:cNvSpPr>
          <p:nvPr>
            <p:ph type="sldNum" sz="quarter" idx="5"/>
          </p:nvPr>
        </p:nvSpPr>
        <p:spPr/>
        <p:txBody>
          <a:bodyPr/>
          <a:lstStyle/>
          <a:p>
            <a:fld id="{AE4B22D7-EE84-4B4D-8861-DDA16E0A06C0}" type="slidenum">
              <a:rPr lang="en-US" smtClean="0"/>
              <a:t>39</a:t>
            </a:fld>
            <a:endParaRPr lang="en-US"/>
          </a:p>
        </p:txBody>
      </p:sp>
    </p:spTree>
    <p:extLst>
      <p:ext uri="{BB962C8B-B14F-4D97-AF65-F5344CB8AC3E}">
        <p14:creationId xmlns:p14="http://schemas.microsoft.com/office/powerpoint/2010/main" val="3060266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05E1F-6482-A349-C7D0-89778E97D6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E5C114-9333-9C83-3139-4251DD88D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CAA00-1F16-1A46-2F0F-F4F540157684}"/>
              </a:ext>
            </a:extLst>
          </p:cNvPr>
          <p:cNvSpPr>
            <a:spLocks noGrp="1"/>
          </p:cNvSpPr>
          <p:nvPr>
            <p:ph type="body" idx="1"/>
          </p:nvPr>
        </p:nvSpPr>
        <p:spPr/>
        <p:txBody>
          <a:bodyPr/>
          <a:lstStyle/>
          <a:p>
            <a:r>
              <a:rPr lang="en-US" dirty="0"/>
              <a:t>These links can be accessed on page ____ of the application </a:t>
            </a:r>
          </a:p>
        </p:txBody>
      </p:sp>
      <p:sp>
        <p:nvSpPr>
          <p:cNvPr id="4" name="Slide Number Placeholder 3">
            <a:extLst>
              <a:ext uri="{FF2B5EF4-FFF2-40B4-BE49-F238E27FC236}">
                <a16:creationId xmlns:a16="http://schemas.microsoft.com/office/drawing/2014/main" id="{CE8582C9-16E3-A8F1-1BC0-0216A80DD7B8}"/>
              </a:ext>
            </a:extLst>
          </p:cNvPr>
          <p:cNvSpPr>
            <a:spLocks noGrp="1"/>
          </p:cNvSpPr>
          <p:nvPr>
            <p:ph type="sldNum" sz="quarter" idx="5"/>
          </p:nvPr>
        </p:nvSpPr>
        <p:spPr/>
        <p:txBody>
          <a:bodyPr/>
          <a:lstStyle/>
          <a:p>
            <a:fld id="{AE4B22D7-EE84-4B4D-8861-DDA16E0A06C0}" type="slidenum">
              <a:rPr lang="en-US" smtClean="0"/>
              <a:t>40</a:t>
            </a:fld>
            <a:endParaRPr lang="en-US"/>
          </a:p>
        </p:txBody>
      </p:sp>
    </p:spTree>
    <p:extLst>
      <p:ext uri="{BB962C8B-B14F-4D97-AF65-F5344CB8AC3E}">
        <p14:creationId xmlns:p14="http://schemas.microsoft.com/office/powerpoint/2010/main" val="2437614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hyperlink" Target="https://acrobat.adobe.com/link/review?uri=urn%3Aaaid%3Ascds%3AUS%3A15a66cc4-cb7a-354b-bc0a-b5ca61e13544" TargetMode="External"/><Relationship Id="rId4" Type="http://schemas.openxmlformats.org/officeDocument/2006/relationships/image" Target="../media/image10.png"/><Relationship Id="rId9"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svg"/><Relationship Id="rId7" Type="http://schemas.openxmlformats.org/officeDocument/2006/relationships/image" Target="../media/image11.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hyperlink" Target="https://acrobat.adobe.com/link/review?uri=urn:aaid:scds:US:36f2e79b-9e86-3472-a440-bd5ebe63a2f6" TargetMode="External"/><Relationship Id="rId9"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0.png"/><Relationship Id="rId7" Type="http://schemas.openxmlformats.org/officeDocument/2006/relationships/image" Target="../media/image17.png"/><Relationship Id="rId12"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1.sv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hyperlink" Target="https://www.trueimpact.com/social-impact-resources/social-value-of-volunteerism" TargetMode="External"/><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8.sv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7.svg"/></Relationships>
</file>

<file path=ppt/slides/_rels/slide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Reimbursement%20Guidelines%20Training/1.%20OAG%202024-2025/Handouts/OAG%20Allowable%20Cost%20PDF.pdf" TargetMode="External"/><Relationship Id="rId5" Type="http://schemas.openxmlformats.org/officeDocument/2006/relationships/image" Target="../media/image48.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mailto:CRMInfo@ClarkCountyNV.gov"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clarkcountynv.webex.com/clarkcountynv/j.php?MTID=m79f90439fe08977bc9eada3b88dfdb19"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clarkcountynv.webex.com/clarkcountynv/j.php?MTID=m757ffe10a14a398a4dcfb9aefac9a913" TargetMode="External"/><Relationship Id="rId4" Type="http://schemas.openxmlformats.org/officeDocument/2006/relationships/hyperlink" Target="https://clarkcountynv.webex.com/clarkcountynv/j.php?MTID=mc87a30fdb5b81d76f4efa8c26a93c98c"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mailto:CRMInfo@ClarkCountyNV.gov"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s://clarkcountynv.webex.com/clarkcountynv/j.php?MTID=m757ffe10a14a398a4dcfb9aefac9a913" TargetMode="External"/><Relationship Id="rId3" Type="http://schemas.openxmlformats.org/officeDocument/2006/relationships/image" Target="../media/image6.png"/><Relationship Id="rId7" Type="http://schemas.openxmlformats.org/officeDocument/2006/relationships/hyperlink" Target="https://clarkcountynv.webex.com/clarkcountynv/j.php?MTID=mc87a30fdb5b81d76f4efa8c26a93c98c"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clarkcountynv.webex.com/clarkcountynv/j.php?MTID=m79f90439fe08977bc9eada3b88dfdb19" TargetMode="External"/><Relationship Id="rId5" Type="http://schemas.openxmlformats.org/officeDocument/2006/relationships/hyperlink" Target="https://clarkcountynv.webex.com/clarkcountynv/j.php?MTID=m42fe573e17ff3b1ee3d7cf26103f3c63" TargetMode="Externa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p:cNvGrpSpPr/>
        <p:nvPr/>
      </p:nvGrpSpPr>
      <p:grpSpPr>
        <a:xfrm>
          <a:off x="0" y="0"/>
          <a:ext cx="0" cy="0"/>
          <a:chOff x="0" y="0"/>
          <a:chExt cx="0" cy="0"/>
        </a:xfrm>
      </p:grpSpPr>
      <p:sp>
        <p:nvSpPr>
          <p:cNvPr id="2" name="Freeform 2"/>
          <p:cNvSpPr/>
          <p:nvPr/>
        </p:nvSpPr>
        <p:spPr>
          <a:xfrm>
            <a:off x="8610600" y="-1612549"/>
            <a:ext cx="22775395" cy="11932886"/>
          </a:xfrm>
          <a:custGeom>
            <a:avLst/>
            <a:gdLst/>
            <a:ahLst/>
            <a:cxnLst/>
            <a:rect l="l" t="t" r="r" b="b"/>
            <a:pathLst>
              <a:path w="22775395" h="11932886">
                <a:moveTo>
                  <a:pt x="0" y="0"/>
                </a:moveTo>
                <a:lnTo>
                  <a:pt x="22775395" y="0"/>
                </a:lnTo>
                <a:lnTo>
                  <a:pt x="22775395" y="11932886"/>
                </a:lnTo>
                <a:lnTo>
                  <a:pt x="0" y="11932886"/>
                </a:lnTo>
                <a:lnTo>
                  <a:pt x="0" y="0"/>
                </a:lnTo>
                <a:close/>
              </a:path>
            </a:pathLst>
          </a:custGeom>
          <a:blipFill>
            <a:blip r:embed="rId2">
              <a:extLst>
                <a:ext uri="{96DAC541-7B7A-43D3-8B79-37D633B846F1}">
                  <asvg:svgBlip xmlns:asvg="http://schemas.microsoft.com/office/drawing/2016/SVG/main" r:embed="rId3"/>
                </a:ext>
              </a:extLst>
            </a:blip>
            <a:stretch>
              <a:fillRect t="-44751" b="-46110"/>
            </a:stretch>
          </a:blipFill>
        </p:spPr>
        <p:txBody>
          <a:bodyPr/>
          <a:lstStyle/>
          <a:p>
            <a:endParaRPr lang="en-US"/>
          </a:p>
        </p:txBody>
      </p:sp>
      <p:sp>
        <p:nvSpPr>
          <p:cNvPr id="3" name="TextBox 3"/>
          <p:cNvSpPr txBox="1"/>
          <p:nvPr/>
        </p:nvSpPr>
        <p:spPr>
          <a:xfrm>
            <a:off x="609600" y="2400300"/>
            <a:ext cx="18554700" cy="6604308"/>
          </a:xfrm>
          <a:prstGeom prst="rect">
            <a:avLst/>
          </a:prstGeom>
        </p:spPr>
        <p:txBody>
          <a:bodyPr wrap="square" lIns="0" tIns="0" rIns="0" bIns="0" rtlCol="0" anchor="t">
            <a:spAutoFit/>
          </a:bodyPr>
          <a:lstStyle/>
          <a:p>
            <a:pPr algn="l">
              <a:lnSpc>
                <a:spcPts val="12730"/>
              </a:lnSpc>
            </a:pPr>
            <a:r>
              <a:rPr lang="en-US" sz="13837" b="1" dirty="0">
                <a:solidFill>
                  <a:srgbClr val="000000"/>
                </a:solidFill>
                <a:latin typeface="Poppins Semi-Bold"/>
                <a:ea typeface="Poppins Semi-Bold"/>
                <a:cs typeface="Poppins Semi-Bold"/>
                <a:sym typeface="Poppins Semi-Bold"/>
              </a:rPr>
              <a:t>The Outside </a:t>
            </a:r>
          </a:p>
          <a:p>
            <a:pPr algn="l">
              <a:lnSpc>
                <a:spcPts val="12730"/>
              </a:lnSpc>
            </a:pPr>
            <a:r>
              <a:rPr lang="en-US" sz="13837" b="1" dirty="0">
                <a:solidFill>
                  <a:srgbClr val="000000"/>
                </a:solidFill>
                <a:latin typeface="Poppins Semi-Bold"/>
                <a:ea typeface="Poppins Semi-Bold"/>
                <a:cs typeface="Poppins Semi-Bold"/>
                <a:sym typeface="Poppins Semi-Bold"/>
              </a:rPr>
              <a:t>Agency Grant </a:t>
            </a:r>
            <a:r>
              <a:rPr lang="en-US" sz="9600" b="1" dirty="0">
                <a:solidFill>
                  <a:srgbClr val="000000"/>
                </a:solidFill>
                <a:latin typeface="Poppins Semi-Bold"/>
                <a:ea typeface="Poppins Semi-Bold"/>
                <a:cs typeface="Poppins Semi-Bold"/>
                <a:sym typeface="Poppins Semi-Bold"/>
              </a:rPr>
              <a:t>(OAG)</a:t>
            </a:r>
          </a:p>
          <a:p>
            <a:pPr algn="l">
              <a:lnSpc>
                <a:spcPts val="12730"/>
              </a:lnSpc>
            </a:pPr>
            <a:r>
              <a:rPr lang="en-US" sz="13837" b="1" dirty="0">
                <a:solidFill>
                  <a:srgbClr val="000000"/>
                </a:solidFill>
                <a:latin typeface="Poppins Semi-Bold"/>
                <a:ea typeface="Poppins Semi-Bold"/>
                <a:cs typeface="Poppins Semi-Bold"/>
                <a:sym typeface="Poppins Semi-Bold"/>
              </a:rPr>
              <a:t>25/26 Application</a:t>
            </a:r>
          </a:p>
          <a:p>
            <a:pPr algn="l">
              <a:lnSpc>
                <a:spcPts val="12730"/>
              </a:lnSpc>
            </a:pPr>
            <a:r>
              <a:rPr lang="en-US" sz="13837" b="1" dirty="0">
                <a:solidFill>
                  <a:srgbClr val="000000"/>
                </a:solidFill>
                <a:latin typeface="Poppins Semi-Bold"/>
                <a:ea typeface="Poppins Semi-Bold"/>
                <a:cs typeface="Poppins Semi-Bold"/>
                <a:sym typeface="Poppins Semi-Bold"/>
              </a:rPr>
              <a:t>Process</a:t>
            </a:r>
          </a:p>
        </p:txBody>
      </p:sp>
      <p:sp>
        <p:nvSpPr>
          <p:cNvPr id="4" name="TextBox 4"/>
          <p:cNvSpPr txBox="1"/>
          <p:nvPr/>
        </p:nvSpPr>
        <p:spPr>
          <a:xfrm>
            <a:off x="1616023" y="843788"/>
            <a:ext cx="2547710" cy="377026"/>
          </a:xfrm>
          <a:prstGeom prst="rect">
            <a:avLst/>
          </a:prstGeom>
        </p:spPr>
        <p:txBody>
          <a:bodyPr lIns="0" tIns="0" rIns="0" bIns="0" rtlCol="0" anchor="t">
            <a:spAutoFit/>
          </a:bodyPr>
          <a:lstStyle/>
          <a:p>
            <a:pPr algn="l">
              <a:lnSpc>
                <a:spcPts val="2760"/>
              </a:lnSpc>
            </a:pPr>
            <a:r>
              <a:rPr lang="en-US" sz="3000" dirty="0">
                <a:solidFill>
                  <a:srgbClr val="000000"/>
                </a:solidFill>
                <a:latin typeface="Poppins"/>
                <a:ea typeface="Poppins"/>
                <a:cs typeface="Poppins"/>
                <a:sym typeface="Poppins"/>
              </a:rPr>
              <a:t>2025-2026</a:t>
            </a:r>
          </a:p>
        </p:txBody>
      </p:sp>
      <p:sp>
        <p:nvSpPr>
          <p:cNvPr id="5" name="AutoShape 5"/>
          <p:cNvSpPr/>
          <p:nvPr/>
        </p:nvSpPr>
        <p:spPr>
          <a:xfrm>
            <a:off x="877215" y="1918892"/>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7" name="TextBox 4">
            <a:extLst>
              <a:ext uri="{FF2B5EF4-FFF2-40B4-BE49-F238E27FC236}">
                <a16:creationId xmlns:a16="http://schemas.microsoft.com/office/drawing/2014/main" id="{D26DA49C-98A4-8ECA-DC0C-7E11F0610CA4}"/>
              </a:ext>
            </a:extLst>
          </p:cNvPr>
          <p:cNvSpPr txBox="1"/>
          <p:nvPr/>
        </p:nvSpPr>
        <p:spPr>
          <a:xfrm>
            <a:off x="14124267" y="673228"/>
            <a:ext cx="2547710" cy="1095172"/>
          </a:xfrm>
          <a:prstGeom prst="rect">
            <a:avLst/>
          </a:prstGeom>
        </p:spPr>
        <p:txBody>
          <a:bodyPr lIns="0" tIns="0" rIns="0" bIns="0" rtlCol="0" anchor="t">
            <a:spAutoFit/>
          </a:bodyPr>
          <a:lstStyle/>
          <a:p>
            <a:pPr algn="l">
              <a:lnSpc>
                <a:spcPts val="2760"/>
              </a:lnSpc>
            </a:pPr>
            <a:r>
              <a:rPr lang="en-US" sz="3000" dirty="0">
                <a:solidFill>
                  <a:srgbClr val="000000"/>
                </a:solidFill>
                <a:latin typeface="Poppins"/>
                <a:ea typeface="Poppins"/>
                <a:cs typeface="Poppins"/>
                <a:sym typeface="Poppins"/>
              </a:rPr>
              <a:t>Clark County</a:t>
            </a:r>
          </a:p>
          <a:p>
            <a:pPr algn="l">
              <a:lnSpc>
                <a:spcPts val="2760"/>
              </a:lnSpc>
            </a:pPr>
            <a:r>
              <a:rPr lang="en-US" sz="3000" dirty="0">
                <a:solidFill>
                  <a:srgbClr val="000000"/>
                </a:solidFill>
                <a:latin typeface="Poppins"/>
                <a:ea typeface="Poppins"/>
                <a:cs typeface="Poppins"/>
                <a:sym typeface="Poppins"/>
              </a:rPr>
              <a:t>Social Service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3741" y="0"/>
            <a:ext cx="18695483" cy="10287000"/>
          </a:xfrm>
          <a:custGeom>
            <a:avLst/>
            <a:gdLst/>
            <a:ahLst/>
            <a:cxnLst/>
            <a:rect l="l" t="t" r="r" b="b"/>
            <a:pathLst>
              <a:path w="18695483" h="18695483">
                <a:moveTo>
                  <a:pt x="0" y="0"/>
                </a:moveTo>
                <a:lnTo>
                  <a:pt x="18695482" y="0"/>
                </a:lnTo>
                <a:lnTo>
                  <a:pt x="18695482" y="18695483"/>
                </a:lnTo>
                <a:lnTo>
                  <a:pt x="0" y="18695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877215" y="729794"/>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Freeform 4"/>
          <p:cNvSpPr/>
          <p:nvPr/>
        </p:nvSpPr>
        <p:spPr>
          <a:xfrm>
            <a:off x="6308442" y="-381625"/>
            <a:ext cx="12455391" cy="10668624"/>
          </a:xfrm>
          <a:custGeom>
            <a:avLst/>
            <a:gdLst/>
            <a:ahLst/>
            <a:cxnLst/>
            <a:rect l="l" t="t" r="r" b="b"/>
            <a:pathLst>
              <a:path w="12455391" h="13221046">
                <a:moveTo>
                  <a:pt x="0" y="0"/>
                </a:moveTo>
                <a:lnTo>
                  <a:pt x="12455391" y="0"/>
                </a:lnTo>
                <a:lnTo>
                  <a:pt x="12455391" y="13221046"/>
                </a:lnTo>
                <a:lnTo>
                  <a:pt x="0" y="13221046"/>
                </a:lnTo>
                <a:lnTo>
                  <a:pt x="0" y="0"/>
                </a:lnTo>
                <a:close/>
              </a:path>
            </a:pathLst>
          </a:custGeom>
          <a:blipFill>
            <a:blip r:embed="rId4">
              <a:alphaModFix amt="27000"/>
            </a:blip>
            <a:stretch>
              <a:fillRect l="-201" t="-3502" b="-14496"/>
            </a:stretch>
          </a:blipFill>
        </p:spPr>
        <p:txBody>
          <a:bodyPr/>
          <a:lstStyle/>
          <a:p>
            <a:endParaRPr lang="en-US"/>
          </a:p>
        </p:txBody>
      </p:sp>
      <p:sp>
        <p:nvSpPr>
          <p:cNvPr id="6" name="TextBox 6"/>
          <p:cNvSpPr txBox="1"/>
          <p:nvPr/>
        </p:nvSpPr>
        <p:spPr>
          <a:xfrm>
            <a:off x="547441" y="1143000"/>
            <a:ext cx="8174443" cy="1621658"/>
          </a:xfrm>
          <a:prstGeom prst="rect">
            <a:avLst/>
          </a:prstGeom>
        </p:spPr>
        <p:txBody>
          <a:bodyPr wrap="square" lIns="0" tIns="0" rIns="0" bIns="0" rtlCol="0" anchor="t">
            <a:spAutoFit/>
          </a:bodyPr>
          <a:lstStyle/>
          <a:p>
            <a:pPr algn="r">
              <a:lnSpc>
                <a:spcPts val="5980"/>
              </a:lnSpc>
            </a:pPr>
            <a:r>
              <a:rPr lang="en-US" sz="6500" dirty="0">
                <a:solidFill>
                  <a:srgbClr val="000000"/>
                </a:solidFill>
                <a:latin typeface="Poppins"/>
                <a:ea typeface="Poppins"/>
                <a:cs typeface="Poppins"/>
                <a:sym typeface="Poppins"/>
              </a:rPr>
              <a:t>Full application in </a:t>
            </a:r>
            <a:r>
              <a:rPr lang="en-US" sz="6500" dirty="0" err="1">
                <a:solidFill>
                  <a:srgbClr val="000000"/>
                </a:solidFill>
                <a:latin typeface="Poppins"/>
                <a:ea typeface="Poppins"/>
                <a:cs typeface="Poppins"/>
                <a:sym typeface="Poppins"/>
              </a:rPr>
              <a:t>ZoomGrants</a:t>
            </a:r>
            <a:endParaRPr lang="en-US" sz="6500" dirty="0">
              <a:solidFill>
                <a:srgbClr val="000000"/>
              </a:solidFill>
              <a:latin typeface="Poppins"/>
              <a:ea typeface="Poppins"/>
              <a:cs typeface="Poppins"/>
              <a:sym typeface="Poppins"/>
            </a:endParaRPr>
          </a:p>
        </p:txBody>
      </p:sp>
      <p:sp>
        <p:nvSpPr>
          <p:cNvPr id="7" name="TextBox 7"/>
          <p:cNvSpPr txBox="1"/>
          <p:nvPr/>
        </p:nvSpPr>
        <p:spPr>
          <a:xfrm>
            <a:off x="877215" y="6299079"/>
            <a:ext cx="16002000" cy="4476675"/>
          </a:xfrm>
          <a:prstGeom prst="rect">
            <a:avLst/>
          </a:prstGeom>
        </p:spPr>
        <p:txBody>
          <a:bodyPr wrap="square" lIns="0" tIns="0" rIns="0" bIns="0" rtlCol="0" anchor="t">
            <a:spAutoFit/>
          </a:bodyPr>
          <a:lstStyle/>
          <a:p>
            <a:pPr marL="302259" lvl="1">
              <a:lnSpc>
                <a:spcPts val="3919"/>
              </a:lnSpc>
            </a:pPr>
            <a:r>
              <a:rPr lang="en-US" sz="3600" dirty="0">
                <a:solidFill>
                  <a:srgbClr val="000000"/>
                </a:solidFill>
                <a:latin typeface="Poppins"/>
                <a:ea typeface="Poppins"/>
                <a:cs typeface="Poppins"/>
                <a:sym typeface="Poppins"/>
              </a:rPr>
              <a:t>The next two slides will cover parts of the full application which will be scored at a higher point value (see rubric for more information), and therefore we will highlight them here. </a:t>
            </a:r>
          </a:p>
          <a:p>
            <a:pPr marL="302259" lvl="1">
              <a:lnSpc>
                <a:spcPts val="3919"/>
              </a:lnSpc>
            </a:pPr>
            <a:endParaRPr lang="en-US" sz="3600" dirty="0">
              <a:solidFill>
                <a:srgbClr val="000000"/>
              </a:solidFill>
              <a:latin typeface="Poppins"/>
              <a:ea typeface="Poppins"/>
              <a:cs typeface="Poppins"/>
              <a:sym typeface="Poppins"/>
            </a:endParaRPr>
          </a:p>
          <a:p>
            <a:pPr algn="ctr">
              <a:lnSpc>
                <a:spcPts val="3919"/>
              </a:lnSpc>
            </a:pPr>
            <a:r>
              <a:rPr lang="en-US" sz="3600" b="1" i="1" u="sng" dirty="0">
                <a:solidFill>
                  <a:srgbClr val="000000"/>
                </a:solidFill>
                <a:latin typeface="Poppins Bold Italics"/>
                <a:ea typeface="Poppins Bold Italics"/>
                <a:cs typeface="Poppins Bold Italics"/>
                <a:sym typeface="Poppins Bold Italics"/>
              </a:rPr>
              <a:t>Due Dates</a:t>
            </a:r>
          </a:p>
          <a:p>
            <a:pPr algn="ctr">
              <a:lnSpc>
                <a:spcPts val="3919"/>
              </a:lnSpc>
            </a:pPr>
            <a:r>
              <a:rPr lang="en-US" sz="3600" b="1" dirty="0">
                <a:solidFill>
                  <a:srgbClr val="000000"/>
                </a:solidFill>
                <a:latin typeface="Poppins Bold"/>
                <a:ea typeface="Poppins Bold"/>
                <a:cs typeface="Poppins Bold"/>
                <a:sym typeface="Poppins Bold"/>
              </a:rPr>
              <a:t>Open from approval of pre-application to February 26th, 2025, at 4 pm. </a:t>
            </a:r>
          </a:p>
          <a:p>
            <a:pPr algn="l">
              <a:lnSpc>
                <a:spcPts val="3919"/>
              </a:lnSpc>
            </a:pPr>
            <a:endParaRPr lang="en-US" sz="2799" b="1" dirty="0">
              <a:solidFill>
                <a:srgbClr val="000000"/>
              </a:solidFill>
              <a:latin typeface="Poppins Bold"/>
              <a:ea typeface="Poppins Bold"/>
              <a:cs typeface="Poppins Bold"/>
              <a:sym typeface="Poppins Bold"/>
            </a:endParaRPr>
          </a:p>
          <a:p>
            <a:pPr algn="l">
              <a:lnSpc>
                <a:spcPts val="3919"/>
              </a:lnSpc>
            </a:pPr>
            <a:endParaRPr lang="en-US" sz="2799" b="1" dirty="0">
              <a:solidFill>
                <a:srgbClr val="000000"/>
              </a:solidFill>
              <a:latin typeface="Poppins Bold"/>
              <a:ea typeface="Poppins Bold"/>
              <a:cs typeface="Poppins Bold"/>
              <a:sym typeface="Poppins Bold"/>
            </a:endParaRPr>
          </a:p>
        </p:txBody>
      </p:sp>
      <p:graphicFrame>
        <p:nvGraphicFramePr>
          <p:cNvPr id="5" name="Table 4">
            <a:extLst>
              <a:ext uri="{FF2B5EF4-FFF2-40B4-BE49-F238E27FC236}">
                <a16:creationId xmlns:a16="http://schemas.microsoft.com/office/drawing/2014/main" id="{DEF0CD5F-91CA-A605-1249-06248E7CFCC2}"/>
              </a:ext>
            </a:extLst>
          </p:cNvPr>
          <p:cNvGraphicFramePr>
            <a:graphicFrameLocks noGrp="1"/>
          </p:cNvGraphicFramePr>
          <p:nvPr/>
        </p:nvGraphicFramePr>
        <p:xfrm>
          <a:off x="877214" y="3201675"/>
          <a:ext cx="16533570" cy="2865120"/>
        </p:xfrm>
        <a:graphic>
          <a:graphicData uri="http://schemas.openxmlformats.org/drawingml/2006/table">
            <a:tbl>
              <a:tblPr firstRow="1" bandRow="1">
                <a:tableStyleId>{93296810-A885-4BE3-A3E7-6D5BEEA58F35}</a:tableStyleId>
              </a:tblPr>
              <a:tblGrid>
                <a:gridCol w="8266785">
                  <a:extLst>
                    <a:ext uri="{9D8B030D-6E8A-4147-A177-3AD203B41FA5}">
                      <a16:colId xmlns:a16="http://schemas.microsoft.com/office/drawing/2014/main" val="3480030089"/>
                    </a:ext>
                  </a:extLst>
                </a:gridCol>
                <a:gridCol w="8266785">
                  <a:extLst>
                    <a:ext uri="{9D8B030D-6E8A-4147-A177-3AD203B41FA5}">
                      <a16:colId xmlns:a16="http://schemas.microsoft.com/office/drawing/2014/main" val="4062738388"/>
                    </a:ext>
                  </a:extLst>
                </a:gridCol>
              </a:tblGrid>
              <a:tr h="0">
                <a:tc>
                  <a:txBody>
                    <a:bodyPr/>
                    <a:lstStyle/>
                    <a:p>
                      <a:pPr algn="ctr"/>
                      <a:r>
                        <a:rPr lang="en-US" sz="4400" dirty="0"/>
                        <a:t>Community Initiative</a:t>
                      </a:r>
                    </a:p>
                  </a:txBody>
                  <a:tcPr/>
                </a:tc>
                <a:tc>
                  <a:txBody>
                    <a:bodyPr/>
                    <a:lstStyle/>
                    <a:p>
                      <a:pPr algn="ctr"/>
                      <a:r>
                        <a:rPr lang="en-US" sz="4400" dirty="0"/>
                        <a:t>Department initiative</a:t>
                      </a:r>
                    </a:p>
                  </a:txBody>
                  <a:tcPr/>
                </a:tc>
                <a:extLst>
                  <a:ext uri="{0D108BD9-81ED-4DB2-BD59-A6C34878D82A}">
                    <a16:rowId xmlns:a16="http://schemas.microsoft.com/office/drawing/2014/main" val="3032875374"/>
                  </a:ext>
                </a:extLst>
              </a:tr>
              <a:tr h="370840">
                <a:tc>
                  <a:txBody>
                    <a:bodyPr/>
                    <a:lstStyle/>
                    <a:p>
                      <a:pPr marL="285750" indent="-285750" algn="l">
                        <a:buFont typeface="Arial" panose="020B0604020202020204" pitchFamily="34" charset="0"/>
                        <a:buChar char="•"/>
                      </a:pPr>
                      <a:r>
                        <a:rPr lang="en-US" sz="4400" dirty="0"/>
                        <a:t>22 Questions</a:t>
                      </a:r>
                    </a:p>
                    <a:p>
                      <a:pPr marL="285750" indent="-285750" algn="l">
                        <a:buFont typeface="Arial" panose="020B0604020202020204" pitchFamily="34" charset="0"/>
                        <a:buChar char="•"/>
                      </a:pPr>
                      <a:r>
                        <a:rPr lang="en-US" sz="4400" dirty="0"/>
                        <a:t>16 attachments</a:t>
                      </a:r>
                    </a:p>
                    <a:p>
                      <a:pPr marL="0" indent="0" algn="l">
                        <a:buFont typeface="Arial" panose="020B0604020202020204" pitchFamily="34" charset="0"/>
                        <a:buNone/>
                      </a:pPr>
                      <a:endParaRPr lang="en-US" sz="4400" dirty="0"/>
                    </a:p>
                  </a:txBody>
                  <a:tcPr/>
                </a:tc>
                <a:tc>
                  <a:txBody>
                    <a:bodyPr/>
                    <a:lstStyle/>
                    <a:p>
                      <a:pPr marL="285750" indent="-285750" algn="l">
                        <a:buFont typeface="Arial" panose="020B0604020202020204" pitchFamily="34" charset="0"/>
                        <a:buChar char="•"/>
                      </a:pPr>
                      <a:r>
                        <a:rPr lang="en-US" sz="4400" dirty="0"/>
                        <a:t>25 questions</a:t>
                      </a:r>
                    </a:p>
                    <a:p>
                      <a:pPr marL="285750" indent="-285750" algn="l">
                        <a:buFont typeface="Arial" panose="020B0604020202020204" pitchFamily="34" charset="0"/>
                        <a:buChar char="•"/>
                      </a:pPr>
                      <a:r>
                        <a:rPr lang="en-US" sz="4400" dirty="0"/>
                        <a:t>16 attachments</a:t>
                      </a:r>
                    </a:p>
                  </a:txBody>
                  <a:tcPr/>
                </a:tc>
                <a:extLst>
                  <a:ext uri="{0D108BD9-81ED-4DB2-BD59-A6C34878D82A}">
                    <a16:rowId xmlns:a16="http://schemas.microsoft.com/office/drawing/2014/main" val="1918411858"/>
                  </a:ext>
                </a:extLst>
              </a:tr>
            </a:tbl>
          </a:graphicData>
        </a:graphic>
      </p:graphicFrame>
    </p:spTree>
    <p:extLst>
      <p:ext uri="{BB962C8B-B14F-4D97-AF65-F5344CB8AC3E}">
        <p14:creationId xmlns:p14="http://schemas.microsoft.com/office/powerpoint/2010/main" val="2159509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a:extLst>
            <a:ext uri="{FF2B5EF4-FFF2-40B4-BE49-F238E27FC236}">
              <a16:creationId xmlns:a16="http://schemas.microsoft.com/office/drawing/2014/main" id="{579DAE0C-D292-832A-274F-24D546F6F23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B74F285-FF96-45E9-10FA-F7C30AD92661}"/>
              </a:ext>
            </a:extLst>
          </p:cNvPr>
          <p:cNvSpPr/>
          <p:nvPr/>
        </p:nvSpPr>
        <p:spPr>
          <a:xfrm>
            <a:off x="0" y="0"/>
            <a:ext cx="18288000" cy="10287000"/>
          </a:xfrm>
          <a:custGeom>
            <a:avLst/>
            <a:gdLst/>
            <a:ahLst/>
            <a:cxnLst/>
            <a:rect l="l" t="t" r="r" b="b"/>
            <a:pathLst>
              <a:path w="18695483" h="18695483">
                <a:moveTo>
                  <a:pt x="0" y="0"/>
                </a:moveTo>
                <a:lnTo>
                  <a:pt x="18695482" y="0"/>
                </a:lnTo>
                <a:lnTo>
                  <a:pt x="18695482" y="18695483"/>
                </a:lnTo>
                <a:lnTo>
                  <a:pt x="0" y="18695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a:extLst>
              <a:ext uri="{FF2B5EF4-FFF2-40B4-BE49-F238E27FC236}">
                <a16:creationId xmlns:a16="http://schemas.microsoft.com/office/drawing/2014/main" id="{4DE5DDE9-9278-3913-937E-B9A94DB1C960}"/>
              </a:ext>
            </a:extLst>
          </p:cNvPr>
          <p:cNvSpPr/>
          <p:nvPr/>
        </p:nvSpPr>
        <p:spPr>
          <a:xfrm>
            <a:off x="877215" y="729794"/>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Freeform 4">
            <a:extLst>
              <a:ext uri="{FF2B5EF4-FFF2-40B4-BE49-F238E27FC236}">
                <a16:creationId xmlns:a16="http://schemas.microsoft.com/office/drawing/2014/main" id="{6EAB3A67-BA5C-FD5E-C2A5-40A4656F49BD}"/>
              </a:ext>
            </a:extLst>
          </p:cNvPr>
          <p:cNvSpPr/>
          <p:nvPr/>
        </p:nvSpPr>
        <p:spPr>
          <a:xfrm>
            <a:off x="6308443" y="-381625"/>
            <a:ext cx="11979558" cy="10668625"/>
          </a:xfrm>
          <a:custGeom>
            <a:avLst/>
            <a:gdLst/>
            <a:ahLst/>
            <a:cxnLst/>
            <a:rect l="l" t="t" r="r" b="b"/>
            <a:pathLst>
              <a:path w="12455391" h="13221046">
                <a:moveTo>
                  <a:pt x="0" y="0"/>
                </a:moveTo>
                <a:lnTo>
                  <a:pt x="12455391" y="0"/>
                </a:lnTo>
                <a:lnTo>
                  <a:pt x="12455391" y="13221046"/>
                </a:lnTo>
                <a:lnTo>
                  <a:pt x="0" y="13221046"/>
                </a:lnTo>
                <a:lnTo>
                  <a:pt x="0" y="0"/>
                </a:lnTo>
                <a:close/>
              </a:path>
            </a:pathLst>
          </a:custGeom>
          <a:blipFill>
            <a:blip r:embed="rId4">
              <a:alphaModFix amt="27000"/>
            </a:blip>
            <a:stretch>
              <a:fillRect l="-201" t="-3502" b="-14496"/>
            </a:stretch>
          </a:blipFill>
        </p:spPr>
        <p:txBody>
          <a:bodyPr/>
          <a:lstStyle/>
          <a:p>
            <a:endParaRPr lang="en-US"/>
          </a:p>
        </p:txBody>
      </p:sp>
      <p:sp>
        <p:nvSpPr>
          <p:cNvPr id="6" name="TextBox 6">
            <a:extLst>
              <a:ext uri="{FF2B5EF4-FFF2-40B4-BE49-F238E27FC236}">
                <a16:creationId xmlns:a16="http://schemas.microsoft.com/office/drawing/2014/main" id="{4D5E9F75-F9FA-D835-4936-58322196E494}"/>
              </a:ext>
            </a:extLst>
          </p:cNvPr>
          <p:cNvSpPr txBox="1"/>
          <p:nvPr/>
        </p:nvSpPr>
        <p:spPr>
          <a:xfrm>
            <a:off x="6533531" y="951961"/>
            <a:ext cx="5220937" cy="810478"/>
          </a:xfrm>
          <a:prstGeom prst="rect">
            <a:avLst/>
          </a:prstGeom>
        </p:spPr>
        <p:txBody>
          <a:bodyPr wrap="square" lIns="0" tIns="0" rIns="0" bIns="0" rtlCol="0" anchor="t">
            <a:spAutoFit/>
          </a:bodyPr>
          <a:lstStyle/>
          <a:p>
            <a:pPr algn="ctr">
              <a:lnSpc>
                <a:spcPts val="5980"/>
              </a:lnSpc>
            </a:pPr>
            <a:r>
              <a:rPr lang="en-US" sz="6500" dirty="0">
                <a:solidFill>
                  <a:srgbClr val="000000"/>
                </a:solidFill>
                <a:latin typeface="Poppins"/>
                <a:ea typeface="Poppins"/>
                <a:cs typeface="Poppins"/>
                <a:sym typeface="Poppins"/>
              </a:rPr>
              <a:t>Question #7</a:t>
            </a:r>
          </a:p>
        </p:txBody>
      </p:sp>
      <p:sp>
        <p:nvSpPr>
          <p:cNvPr id="7" name="TextBox 7">
            <a:extLst>
              <a:ext uri="{FF2B5EF4-FFF2-40B4-BE49-F238E27FC236}">
                <a16:creationId xmlns:a16="http://schemas.microsoft.com/office/drawing/2014/main" id="{B9FD705F-FDD7-F5AC-3003-52A50E06681D}"/>
              </a:ext>
            </a:extLst>
          </p:cNvPr>
          <p:cNvSpPr txBox="1"/>
          <p:nvPr/>
        </p:nvSpPr>
        <p:spPr>
          <a:xfrm>
            <a:off x="228599" y="2079710"/>
            <a:ext cx="17830800" cy="7477496"/>
          </a:xfrm>
          <a:prstGeom prst="rect">
            <a:avLst/>
          </a:prstGeom>
        </p:spPr>
        <p:txBody>
          <a:bodyPr wrap="square" lIns="0" tIns="0" rIns="0" bIns="0" rtlCol="0" anchor="t">
            <a:spAutoFit/>
          </a:bodyPr>
          <a:lstStyle/>
          <a:p>
            <a:pPr algn="l">
              <a:lnSpc>
                <a:spcPts val="3919"/>
              </a:lnSpc>
            </a:pPr>
            <a:r>
              <a:rPr lang="en-US" sz="3200" b="1" i="1" u="sng" dirty="0">
                <a:solidFill>
                  <a:srgbClr val="000000"/>
                </a:solidFill>
                <a:latin typeface="Poppins Bold Italics"/>
                <a:ea typeface="Poppins Bold Italics"/>
                <a:cs typeface="Poppins Bold Italics"/>
                <a:sym typeface="Poppins Bold Italics"/>
              </a:rPr>
              <a:t>Program Description and Expected Outcomes.</a:t>
            </a:r>
          </a:p>
          <a:p>
            <a:pPr>
              <a:lnSpc>
                <a:spcPts val="3919"/>
              </a:lnSpc>
            </a:pPr>
            <a:r>
              <a:rPr lang="en-US" sz="3600" dirty="0">
                <a:solidFill>
                  <a:srgbClr val="000000"/>
                </a:solidFill>
                <a:latin typeface="Times New Roman" panose="02020603050405020304" pitchFamily="18" charset="0"/>
              </a:rPr>
              <a:t>Social Service</a:t>
            </a:r>
            <a:r>
              <a:rPr lang="en-US" sz="3600" b="0" i="0" u="none" strike="noStrike" baseline="0" dirty="0">
                <a:solidFill>
                  <a:srgbClr val="000000"/>
                </a:solidFill>
                <a:latin typeface="Times New Roman" panose="02020603050405020304" pitchFamily="18" charset="0"/>
              </a:rPr>
              <a:t> will review and score the proposed program description and program outcomes. </a:t>
            </a:r>
            <a:r>
              <a:rPr lang="en-US" sz="3600" dirty="0">
                <a:solidFill>
                  <a:srgbClr val="000000"/>
                </a:solidFill>
                <a:latin typeface="Times New Roman" panose="02020603050405020304" pitchFamily="18" charset="0"/>
              </a:rPr>
              <a:t>Social Service</a:t>
            </a:r>
            <a:r>
              <a:rPr lang="en-US" sz="3600" b="0" i="0" u="none" strike="noStrike" baseline="0" dirty="0">
                <a:solidFill>
                  <a:srgbClr val="000000"/>
                </a:solidFill>
                <a:latin typeface="Times New Roman" panose="02020603050405020304" pitchFamily="18" charset="0"/>
              </a:rPr>
              <a:t> will assess whether the program outcomes are specific, measurable, attainable, relevant to the program outcomes, and time bound (S.M.A.R.T.), as well as if the program description aligns with the chosen priority track. </a:t>
            </a:r>
            <a:r>
              <a:rPr lang="en-US" sz="3600" dirty="0">
                <a:solidFill>
                  <a:srgbClr val="000000"/>
                </a:solidFill>
                <a:latin typeface="Times New Roman" panose="02020603050405020304" pitchFamily="18" charset="0"/>
              </a:rPr>
              <a:t>Social Service</a:t>
            </a:r>
            <a:r>
              <a:rPr lang="en-US" sz="3600" b="0" i="0" u="none" strike="noStrike" baseline="0" dirty="0">
                <a:solidFill>
                  <a:srgbClr val="000000"/>
                </a:solidFill>
                <a:latin typeface="Times New Roman" panose="02020603050405020304" pitchFamily="18" charset="0"/>
              </a:rPr>
              <a:t> will look for a thorough answer that ensures all parts of the question have been answered. </a:t>
            </a:r>
          </a:p>
          <a:p>
            <a:pPr>
              <a:lnSpc>
                <a:spcPts val="3919"/>
              </a:lnSpc>
            </a:pPr>
            <a:r>
              <a:rPr lang="en-US" sz="3600" b="0" i="0" u="none" strike="noStrike" baseline="0" dirty="0">
                <a:solidFill>
                  <a:srgbClr val="000000"/>
                </a:solidFill>
                <a:latin typeface="Times New Roman" panose="02020603050405020304" pitchFamily="18" charset="0"/>
              </a:rPr>
              <a:t>	</a:t>
            </a:r>
          </a:p>
          <a:p>
            <a:pPr>
              <a:lnSpc>
                <a:spcPts val="3919"/>
              </a:lnSpc>
            </a:pPr>
            <a:r>
              <a:rPr lang="en-US" sz="3600" b="0" i="0" u="none" strike="noStrike" baseline="0" dirty="0">
                <a:solidFill>
                  <a:srgbClr val="000000"/>
                </a:solidFill>
                <a:latin typeface="Times New Roman" panose="02020603050405020304" pitchFamily="18" charset="0"/>
              </a:rPr>
              <a:t>To earn full points, the program overview must be clear and comprehensive, effectively detailing how the project aligns with the selected funding category. The program outcomes need to be specific, measurable, attainable, relevant to the program outcomes, and time bound. The alignment with the priority track must be thoroughly explained. 	</a:t>
            </a:r>
            <a:endParaRPr lang="en-US" sz="4400" b="1" i="1" u="sng" dirty="0">
              <a:solidFill>
                <a:srgbClr val="000000"/>
              </a:solidFill>
              <a:latin typeface="Poppins Bold Italics"/>
              <a:ea typeface="Poppins Bold Italics"/>
              <a:cs typeface="Poppins Bold Italics"/>
              <a:sym typeface="Poppins Bold Italics"/>
            </a:endParaRPr>
          </a:p>
          <a:p>
            <a:pPr algn="l">
              <a:lnSpc>
                <a:spcPts val="3919"/>
              </a:lnSpc>
            </a:pPr>
            <a:endParaRPr lang="en-US" sz="2400" b="1" i="1" u="sng" dirty="0">
              <a:solidFill>
                <a:srgbClr val="000000"/>
              </a:solidFill>
              <a:latin typeface="Poppins Bold Italics"/>
              <a:ea typeface="Poppins Bold"/>
              <a:cs typeface="Poppins Bold Italics"/>
              <a:sym typeface="Poppins Bold Italics"/>
            </a:endParaRPr>
          </a:p>
          <a:p>
            <a:pPr algn="l">
              <a:lnSpc>
                <a:spcPts val="3919"/>
              </a:lnSpc>
            </a:pPr>
            <a:r>
              <a:rPr lang="en-US" sz="3200" b="1" i="1" u="sng" dirty="0">
                <a:solidFill>
                  <a:srgbClr val="000000"/>
                </a:solidFill>
                <a:latin typeface="Poppins Bold Italics"/>
                <a:ea typeface="Poppins Bold"/>
                <a:cs typeface="Poppins Bold Italics"/>
                <a:sym typeface="Poppins Bold Italics"/>
              </a:rPr>
              <a:t>See slide #12 for more information about how to create S.M.A.R.T. goals</a:t>
            </a:r>
            <a:endParaRPr lang="en-US" sz="3200" b="1" dirty="0">
              <a:solidFill>
                <a:srgbClr val="000000"/>
              </a:solidFill>
              <a:latin typeface="Poppins Bold"/>
              <a:ea typeface="Poppins Bold"/>
              <a:cs typeface="Poppins Bold"/>
              <a:sym typeface="Poppins Bold"/>
            </a:endParaRPr>
          </a:p>
          <a:p>
            <a:pPr algn="l">
              <a:lnSpc>
                <a:spcPts val="3919"/>
              </a:lnSpc>
            </a:pPr>
            <a:endParaRPr lang="en-US" sz="2799" b="1" dirty="0">
              <a:solidFill>
                <a:srgbClr val="000000"/>
              </a:solidFill>
              <a:latin typeface="Poppins Bold"/>
              <a:ea typeface="Poppins Bold"/>
              <a:cs typeface="Poppins Bold"/>
              <a:sym typeface="Poppins Bold"/>
            </a:endParaRPr>
          </a:p>
          <a:p>
            <a:pPr algn="l">
              <a:lnSpc>
                <a:spcPts val="3919"/>
              </a:lnSpc>
            </a:pPr>
            <a:endParaRPr lang="en-US" sz="2799" b="1" dirty="0">
              <a:solidFill>
                <a:srgbClr val="000000"/>
              </a:solidFill>
              <a:latin typeface="Poppins Bold"/>
              <a:ea typeface="Poppins Bold"/>
              <a:cs typeface="Poppins Bold"/>
              <a:sym typeface="Poppins Bold"/>
            </a:endParaRPr>
          </a:p>
        </p:txBody>
      </p:sp>
    </p:spTree>
    <p:extLst>
      <p:ext uri="{BB962C8B-B14F-4D97-AF65-F5344CB8AC3E}">
        <p14:creationId xmlns:p14="http://schemas.microsoft.com/office/powerpoint/2010/main" val="839533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D771E-A533-F5EF-610D-AE480E6CAF7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5873367-CEFB-2757-EFAB-206C0EDEAC86}"/>
              </a:ext>
            </a:extLst>
          </p:cNvPr>
          <p:cNvSpPr/>
          <p:nvPr/>
        </p:nvSpPr>
        <p:spPr>
          <a:xfrm>
            <a:off x="0" y="1"/>
            <a:ext cx="18288000" cy="10287000"/>
          </a:xfrm>
          <a:custGeom>
            <a:avLst/>
            <a:gdLst/>
            <a:ahLst/>
            <a:cxnLst/>
            <a:rect l="l" t="t" r="r" b="b"/>
            <a:pathLst>
              <a:path w="18695483" h="18695483">
                <a:moveTo>
                  <a:pt x="0" y="0"/>
                </a:moveTo>
                <a:lnTo>
                  <a:pt x="18695482" y="0"/>
                </a:lnTo>
                <a:lnTo>
                  <a:pt x="18695482" y="18695483"/>
                </a:lnTo>
                <a:lnTo>
                  <a:pt x="0" y="18695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a:extLst>
              <a:ext uri="{FF2B5EF4-FFF2-40B4-BE49-F238E27FC236}">
                <a16:creationId xmlns:a16="http://schemas.microsoft.com/office/drawing/2014/main" id="{FC559112-3839-B25D-28BE-02658657FD1D}"/>
              </a:ext>
            </a:extLst>
          </p:cNvPr>
          <p:cNvSpPr/>
          <p:nvPr/>
        </p:nvSpPr>
        <p:spPr>
          <a:xfrm>
            <a:off x="877215" y="571500"/>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Freeform 4">
            <a:extLst>
              <a:ext uri="{FF2B5EF4-FFF2-40B4-BE49-F238E27FC236}">
                <a16:creationId xmlns:a16="http://schemas.microsoft.com/office/drawing/2014/main" id="{F2B44464-B9FB-5067-8E08-A1FF5571ED86}"/>
              </a:ext>
            </a:extLst>
          </p:cNvPr>
          <p:cNvSpPr/>
          <p:nvPr/>
        </p:nvSpPr>
        <p:spPr>
          <a:xfrm>
            <a:off x="6308442" y="-381625"/>
            <a:ext cx="12455391" cy="10547814"/>
          </a:xfrm>
          <a:custGeom>
            <a:avLst/>
            <a:gdLst/>
            <a:ahLst/>
            <a:cxnLst/>
            <a:rect l="l" t="t" r="r" b="b"/>
            <a:pathLst>
              <a:path w="12455391" h="13221046">
                <a:moveTo>
                  <a:pt x="0" y="0"/>
                </a:moveTo>
                <a:lnTo>
                  <a:pt x="12455391" y="0"/>
                </a:lnTo>
                <a:lnTo>
                  <a:pt x="12455391" y="13221046"/>
                </a:lnTo>
                <a:lnTo>
                  <a:pt x="0" y="13221046"/>
                </a:lnTo>
                <a:lnTo>
                  <a:pt x="0" y="0"/>
                </a:lnTo>
                <a:close/>
              </a:path>
            </a:pathLst>
          </a:custGeom>
          <a:blipFill>
            <a:blip r:embed="rId4">
              <a:alphaModFix amt="27000"/>
            </a:blip>
            <a:stretch>
              <a:fillRect l="-201" t="-3502" b="-14496"/>
            </a:stretch>
          </a:blipFill>
        </p:spPr>
        <p:txBody>
          <a:bodyPr/>
          <a:lstStyle/>
          <a:p>
            <a:endParaRPr lang="en-US"/>
          </a:p>
        </p:txBody>
      </p:sp>
      <p:sp>
        <p:nvSpPr>
          <p:cNvPr id="6" name="TextBox 6">
            <a:extLst>
              <a:ext uri="{FF2B5EF4-FFF2-40B4-BE49-F238E27FC236}">
                <a16:creationId xmlns:a16="http://schemas.microsoft.com/office/drawing/2014/main" id="{B16AB2BC-E7CB-368C-A0A5-25039DBCC3BD}"/>
              </a:ext>
            </a:extLst>
          </p:cNvPr>
          <p:cNvSpPr txBox="1"/>
          <p:nvPr/>
        </p:nvSpPr>
        <p:spPr>
          <a:xfrm>
            <a:off x="3164895" y="792070"/>
            <a:ext cx="11958208" cy="1518877"/>
          </a:xfrm>
          <a:prstGeom prst="rect">
            <a:avLst/>
          </a:prstGeom>
        </p:spPr>
        <p:txBody>
          <a:bodyPr wrap="square" lIns="0" tIns="0" rIns="0" bIns="0" rtlCol="0" anchor="t">
            <a:spAutoFit/>
          </a:bodyPr>
          <a:lstStyle/>
          <a:p>
            <a:pPr algn="ctr">
              <a:lnSpc>
                <a:spcPts val="5980"/>
              </a:lnSpc>
            </a:pPr>
            <a:r>
              <a:rPr lang="en-US" sz="6500" dirty="0">
                <a:solidFill>
                  <a:srgbClr val="000000"/>
                </a:solidFill>
                <a:latin typeface="Poppins"/>
                <a:ea typeface="Poppins"/>
                <a:cs typeface="Poppins"/>
                <a:sym typeface="Poppins"/>
              </a:rPr>
              <a:t>Question #9 </a:t>
            </a:r>
          </a:p>
          <a:p>
            <a:pPr algn="ctr">
              <a:lnSpc>
                <a:spcPts val="5980"/>
              </a:lnSpc>
            </a:pPr>
            <a:r>
              <a:rPr lang="en-US" sz="4800" dirty="0">
                <a:solidFill>
                  <a:srgbClr val="000000"/>
                </a:solidFill>
                <a:latin typeface="Poppins"/>
                <a:ea typeface="Poppins"/>
                <a:cs typeface="Poppins"/>
                <a:sym typeface="Poppins"/>
              </a:rPr>
              <a:t>(Department Initiative Only)</a:t>
            </a:r>
          </a:p>
        </p:txBody>
      </p:sp>
      <p:sp>
        <p:nvSpPr>
          <p:cNvPr id="7" name="TextBox 7">
            <a:extLst>
              <a:ext uri="{FF2B5EF4-FFF2-40B4-BE49-F238E27FC236}">
                <a16:creationId xmlns:a16="http://schemas.microsoft.com/office/drawing/2014/main" id="{46D56F4D-C4A8-9650-3FED-CEAF9EE481E5}"/>
              </a:ext>
            </a:extLst>
          </p:cNvPr>
          <p:cNvSpPr txBox="1"/>
          <p:nvPr/>
        </p:nvSpPr>
        <p:spPr>
          <a:xfrm>
            <a:off x="877214" y="2373222"/>
            <a:ext cx="16533571" cy="7792967"/>
          </a:xfrm>
          <a:prstGeom prst="rect">
            <a:avLst/>
          </a:prstGeom>
        </p:spPr>
        <p:txBody>
          <a:bodyPr wrap="square" lIns="0" tIns="0" rIns="0" bIns="0" rtlCol="0" anchor="t">
            <a:spAutoFit/>
          </a:bodyPr>
          <a:lstStyle/>
          <a:p>
            <a:r>
              <a:rPr lang="en-US" sz="3600" b="1" i="1" u="sng" strike="noStrike" baseline="0" dirty="0">
                <a:solidFill>
                  <a:srgbClr val="000000"/>
                </a:solidFill>
                <a:latin typeface="Poppins Bold Italics" panose="020B0604020202020204" charset="0"/>
                <a:cs typeface="Poppins Bold Italics" panose="020B0604020202020204" charset="0"/>
              </a:rPr>
              <a:t>Program Linkage to County Services </a:t>
            </a:r>
          </a:p>
          <a:p>
            <a:endParaRPr lang="en-US" sz="3600" b="1" i="1" u="sng" strike="noStrike" baseline="0" dirty="0">
              <a:solidFill>
                <a:srgbClr val="000000"/>
              </a:solidFill>
              <a:latin typeface="Poppins Bold Italics" panose="020B0604020202020204" charset="0"/>
              <a:cs typeface="Poppins Bold Italics" panose="020B0604020202020204" charset="0"/>
            </a:endParaRPr>
          </a:p>
          <a:p>
            <a:r>
              <a:rPr lang="en-US" sz="4400" b="0" i="0" u="none" strike="noStrike" baseline="0" dirty="0">
                <a:solidFill>
                  <a:srgbClr val="000000"/>
                </a:solidFill>
                <a:latin typeface="Times New Roman" panose="02020603050405020304" pitchFamily="18" charset="0"/>
              </a:rPr>
              <a:t>Social Service will review and score the program linkage to county services. </a:t>
            </a:r>
            <a:r>
              <a:rPr lang="en-US" sz="4400" dirty="0">
                <a:solidFill>
                  <a:srgbClr val="000000"/>
                </a:solidFill>
                <a:latin typeface="Times New Roman" panose="02020603050405020304" pitchFamily="18" charset="0"/>
              </a:rPr>
              <a:t>Social Service</a:t>
            </a:r>
            <a:r>
              <a:rPr lang="en-US" sz="4400" b="0" i="0" u="none" strike="noStrike" baseline="0" dirty="0">
                <a:solidFill>
                  <a:srgbClr val="000000"/>
                </a:solidFill>
                <a:latin typeface="Times New Roman" panose="02020603050405020304" pitchFamily="18" charset="0"/>
              </a:rPr>
              <a:t> will assess whether the proposed program aligns to the chosen department. </a:t>
            </a:r>
            <a:r>
              <a:rPr lang="en-US" sz="4400" dirty="0">
                <a:solidFill>
                  <a:srgbClr val="000000"/>
                </a:solidFill>
                <a:latin typeface="Times New Roman" panose="02020603050405020304" pitchFamily="18" charset="0"/>
              </a:rPr>
              <a:t>Social Service</a:t>
            </a:r>
            <a:r>
              <a:rPr lang="en-US" sz="4400" b="0" i="0" u="none" strike="noStrike" baseline="0" dirty="0">
                <a:solidFill>
                  <a:srgbClr val="000000"/>
                </a:solidFill>
                <a:latin typeface="Times New Roman" panose="02020603050405020304" pitchFamily="18" charset="0"/>
              </a:rPr>
              <a:t> will look for a thorough answer that ensures all parts of the question have 	</a:t>
            </a:r>
          </a:p>
          <a:p>
            <a:pPr>
              <a:lnSpc>
                <a:spcPts val="3919"/>
              </a:lnSpc>
            </a:pPr>
            <a:r>
              <a:rPr lang="en-US" sz="4400" b="0" i="0" u="none" strike="noStrike" baseline="0" dirty="0">
                <a:solidFill>
                  <a:srgbClr val="000000"/>
                </a:solidFill>
                <a:latin typeface="Times New Roman" panose="02020603050405020304" pitchFamily="18" charset="0"/>
              </a:rPr>
              <a:t>	</a:t>
            </a:r>
          </a:p>
          <a:p>
            <a:pPr>
              <a:lnSpc>
                <a:spcPts val="3919"/>
              </a:lnSpc>
            </a:pPr>
            <a:r>
              <a:rPr lang="en-US" sz="4400" b="0" i="0" u="none" strike="noStrike" baseline="0" dirty="0">
                <a:solidFill>
                  <a:srgbClr val="000000"/>
                </a:solidFill>
                <a:latin typeface="Times New Roman" panose="02020603050405020304" pitchFamily="18" charset="0"/>
              </a:rPr>
              <a:t>To earn full points, the program linkage </a:t>
            </a:r>
            <a:r>
              <a:rPr lang="en-US" sz="4400" dirty="0">
                <a:solidFill>
                  <a:srgbClr val="000000"/>
                </a:solidFill>
                <a:latin typeface="Times New Roman" panose="02020603050405020304" pitchFamily="18" charset="0"/>
              </a:rPr>
              <a:t>mu</a:t>
            </a:r>
            <a:r>
              <a:rPr lang="en-US" sz="4400" b="0" i="0" u="none" strike="noStrike" baseline="0" dirty="0">
                <a:solidFill>
                  <a:srgbClr val="000000"/>
                </a:solidFill>
                <a:latin typeface="Times New Roman" panose="02020603050405020304" pitchFamily="18" charset="0"/>
              </a:rPr>
              <a:t>st be clear and comprehensive, effectively detailing how the project aligns with the selected county department. All parts of the question must be answered. </a:t>
            </a:r>
            <a:r>
              <a:rPr lang="en-US" sz="1800" b="0" i="0" u="none" strike="noStrike" baseline="0" dirty="0">
                <a:solidFill>
                  <a:srgbClr val="000000"/>
                </a:solidFill>
                <a:latin typeface="Times New Roman" panose="02020603050405020304" pitchFamily="18" charset="0"/>
              </a:rPr>
              <a:t>	</a:t>
            </a:r>
          </a:p>
          <a:p>
            <a:pPr>
              <a:lnSpc>
                <a:spcPts val="3919"/>
              </a:lnSpc>
            </a:pPr>
            <a:r>
              <a:rPr lang="en-US" sz="3600" b="0" i="0" u="none" strike="noStrike" baseline="0" dirty="0">
                <a:solidFill>
                  <a:srgbClr val="000000"/>
                </a:solidFill>
                <a:latin typeface="Times New Roman" panose="02020603050405020304" pitchFamily="18" charset="0"/>
              </a:rPr>
              <a:t>	</a:t>
            </a:r>
            <a:endParaRPr lang="en-US" sz="4400" b="1" i="1" u="sng" dirty="0">
              <a:solidFill>
                <a:srgbClr val="000000"/>
              </a:solidFill>
              <a:latin typeface="Poppins Bold Italics"/>
              <a:ea typeface="Poppins Bold Italics"/>
              <a:cs typeface="Poppins Bold Italics"/>
              <a:sym typeface="Poppins Bold Italics"/>
            </a:endParaRPr>
          </a:p>
          <a:p>
            <a:pPr algn="l">
              <a:lnSpc>
                <a:spcPts val="3919"/>
              </a:lnSpc>
            </a:pPr>
            <a:endParaRPr lang="en-US" sz="2400" b="1" i="1" u="sng" dirty="0">
              <a:solidFill>
                <a:srgbClr val="000000"/>
              </a:solidFill>
              <a:latin typeface="Poppins Bold Italics"/>
              <a:ea typeface="Poppins Bold"/>
              <a:cs typeface="Poppins Bold Italics"/>
              <a:sym typeface="Poppins Bold Italics"/>
            </a:endParaRPr>
          </a:p>
          <a:p>
            <a:pPr algn="l">
              <a:lnSpc>
                <a:spcPts val="3919"/>
              </a:lnSpc>
            </a:pPr>
            <a:endParaRPr lang="en-US" sz="2799" b="1" dirty="0">
              <a:solidFill>
                <a:srgbClr val="000000"/>
              </a:solidFill>
              <a:latin typeface="Poppins Bold"/>
              <a:ea typeface="Poppins Bold"/>
              <a:cs typeface="Poppins Bold"/>
              <a:sym typeface="Poppins Bold"/>
            </a:endParaRPr>
          </a:p>
          <a:p>
            <a:pPr algn="l">
              <a:lnSpc>
                <a:spcPts val="3919"/>
              </a:lnSpc>
            </a:pPr>
            <a:endParaRPr lang="en-US" sz="2799" b="1" dirty="0">
              <a:solidFill>
                <a:srgbClr val="000000"/>
              </a:solidFill>
              <a:latin typeface="Poppins Bold"/>
              <a:ea typeface="Poppins Bold"/>
              <a:cs typeface="Poppins Bold"/>
              <a:sym typeface="Poppins Bold"/>
            </a:endParaRPr>
          </a:p>
        </p:txBody>
      </p:sp>
    </p:spTree>
    <p:extLst>
      <p:ext uri="{BB962C8B-B14F-4D97-AF65-F5344CB8AC3E}">
        <p14:creationId xmlns:p14="http://schemas.microsoft.com/office/powerpoint/2010/main" val="407812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695483" h="18695483">
                <a:moveTo>
                  <a:pt x="0" y="0"/>
                </a:moveTo>
                <a:lnTo>
                  <a:pt x="18695482" y="0"/>
                </a:lnTo>
                <a:lnTo>
                  <a:pt x="18695482" y="18695483"/>
                </a:lnTo>
                <a:lnTo>
                  <a:pt x="0" y="18695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877215" y="729794"/>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Freeform 4"/>
          <p:cNvSpPr/>
          <p:nvPr/>
        </p:nvSpPr>
        <p:spPr>
          <a:xfrm>
            <a:off x="6308442" y="-381625"/>
            <a:ext cx="11942373" cy="10668625"/>
          </a:xfrm>
          <a:custGeom>
            <a:avLst/>
            <a:gdLst/>
            <a:ahLst/>
            <a:cxnLst/>
            <a:rect l="l" t="t" r="r" b="b"/>
            <a:pathLst>
              <a:path w="12455391" h="13221046">
                <a:moveTo>
                  <a:pt x="0" y="0"/>
                </a:moveTo>
                <a:lnTo>
                  <a:pt x="12455391" y="0"/>
                </a:lnTo>
                <a:lnTo>
                  <a:pt x="12455391" y="13221046"/>
                </a:lnTo>
                <a:lnTo>
                  <a:pt x="0" y="13221046"/>
                </a:lnTo>
                <a:lnTo>
                  <a:pt x="0" y="0"/>
                </a:lnTo>
                <a:close/>
              </a:path>
            </a:pathLst>
          </a:custGeom>
          <a:blipFill>
            <a:blip r:embed="rId4">
              <a:alphaModFix amt="27000"/>
            </a:blip>
            <a:stretch>
              <a:fillRect l="-201" t="-3502" b="-14496"/>
            </a:stretch>
          </a:blipFill>
        </p:spPr>
        <p:txBody>
          <a:bodyPr/>
          <a:lstStyle/>
          <a:p>
            <a:endParaRPr lang="en-US" dirty="0"/>
          </a:p>
        </p:txBody>
      </p:sp>
      <p:sp>
        <p:nvSpPr>
          <p:cNvPr id="5" name="TextBox 8">
            <a:extLst>
              <a:ext uri="{FF2B5EF4-FFF2-40B4-BE49-F238E27FC236}">
                <a16:creationId xmlns:a16="http://schemas.microsoft.com/office/drawing/2014/main" id="{9C275E85-A8B9-D9B7-C895-2AFBECFE0D48}"/>
              </a:ext>
            </a:extLst>
          </p:cNvPr>
          <p:cNvSpPr txBox="1"/>
          <p:nvPr/>
        </p:nvSpPr>
        <p:spPr>
          <a:xfrm>
            <a:off x="1271276" y="1028700"/>
            <a:ext cx="15745447" cy="899926"/>
          </a:xfrm>
          <a:prstGeom prst="rect">
            <a:avLst/>
          </a:prstGeom>
        </p:spPr>
        <p:txBody>
          <a:bodyPr lIns="0" tIns="0" rIns="0" bIns="0" rtlCol="0" anchor="t">
            <a:spAutoFit/>
          </a:bodyPr>
          <a:lstStyle/>
          <a:p>
            <a:pPr algn="ctr">
              <a:lnSpc>
                <a:spcPts val="7699"/>
              </a:lnSpc>
            </a:pPr>
            <a:r>
              <a:rPr lang="en-US" sz="5499" b="1" dirty="0">
                <a:solidFill>
                  <a:srgbClr val="000000"/>
                </a:solidFill>
                <a:latin typeface="Playfair Display Bold"/>
                <a:ea typeface="Playfair Display Bold"/>
                <a:cs typeface="Playfair Display Bold"/>
                <a:sym typeface="Playfair Display Bold"/>
              </a:rPr>
              <a:t>Summary of Attachments </a:t>
            </a:r>
          </a:p>
        </p:txBody>
      </p:sp>
      <p:sp>
        <p:nvSpPr>
          <p:cNvPr id="6" name="TextBox 5">
            <a:extLst>
              <a:ext uri="{FF2B5EF4-FFF2-40B4-BE49-F238E27FC236}">
                <a16:creationId xmlns:a16="http://schemas.microsoft.com/office/drawing/2014/main" id="{8D3D192B-F681-8934-FD57-BC5C7EBCF381}"/>
              </a:ext>
            </a:extLst>
          </p:cNvPr>
          <p:cNvSpPr txBox="1"/>
          <p:nvPr/>
        </p:nvSpPr>
        <p:spPr>
          <a:xfrm>
            <a:off x="8226269" y="951485"/>
            <a:ext cx="8952585" cy="7232749"/>
          </a:xfrm>
          <a:prstGeom prst="rect">
            <a:avLst/>
          </a:prstGeom>
          <a:noFill/>
        </p:spPr>
        <p:txBody>
          <a:bodyPr wrap="square" rtlCol="0">
            <a:spAutoFit/>
          </a:bodyPr>
          <a:lstStyle/>
          <a:p>
            <a:pPr lvl="2"/>
            <a:endParaRPr lang="en-US" sz="3200" dirty="0">
              <a:latin typeface="Poppins" panose="00000500000000000000" pitchFamily="2" charset="0"/>
              <a:cs typeface="Poppins" panose="00000500000000000000" pitchFamily="2" charset="0"/>
            </a:endParaRPr>
          </a:p>
          <a:p>
            <a:pPr lvl="2"/>
            <a:endParaRPr lang="en-US" sz="3200" dirty="0">
              <a:latin typeface="Poppins" panose="00000500000000000000" pitchFamily="2" charset="0"/>
              <a:cs typeface="Poppins" panose="00000500000000000000" pitchFamily="2" charset="0"/>
            </a:endParaRPr>
          </a:p>
          <a:p>
            <a:pPr lvl="2"/>
            <a:endParaRPr lang="en-US" sz="3200" dirty="0">
              <a:latin typeface="Poppins" panose="00000500000000000000" pitchFamily="2" charset="0"/>
              <a:cs typeface="Poppins" panose="00000500000000000000" pitchFamily="2" charset="0"/>
            </a:endParaRPr>
          </a:p>
          <a:p>
            <a:r>
              <a:rPr lang="en-US" sz="3200" b="1" u="sng" dirty="0">
                <a:latin typeface="Poppins" panose="00000500000000000000" pitchFamily="2" charset="0"/>
                <a:cs typeface="Poppins" panose="00000500000000000000" pitchFamily="2" charset="0"/>
              </a:rPr>
              <a:t>Application </a:t>
            </a:r>
          </a:p>
          <a:p>
            <a:pPr marL="1371600" lvl="2" indent="-457200">
              <a:buFont typeface="Wingdings" panose="05000000000000000000" pitchFamily="2" charset="2"/>
              <a:buChar char="q"/>
            </a:pPr>
            <a:r>
              <a:rPr lang="en-US" sz="2400" dirty="0">
                <a:latin typeface="Poppins" panose="00000500000000000000" pitchFamily="2" charset="0"/>
                <a:cs typeface="Poppins" panose="00000500000000000000" pitchFamily="2" charset="0"/>
              </a:rPr>
              <a:t>Attachment 3,  Program Outcomes &amp; Measures </a:t>
            </a:r>
          </a:p>
          <a:p>
            <a:pPr marL="1371600" lvl="2" indent="-457200">
              <a:buFont typeface="Wingdings" panose="05000000000000000000" pitchFamily="2" charset="2"/>
              <a:buChar char="q"/>
            </a:pPr>
            <a:r>
              <a:rPr lang="en-US" sz="2400" dirty="0">
                <a:latin typeface="Poppins" panose="00000500000000000000" pitchFamily="2" charset="0"/>
                <a:cs typeface="Poppins" panose="00000500000000000000" pitchFamily="2" charset="0"/>
              </a:rPr>
              <a:t>Attachment 4, </a:t>
            </a:r>
          </a:p>
          <a:p>
            <a:pPr marL="1371600" lvl="2" indent="-457200">
              <a:buFont typeface="Wingdings" panose="05000000000000000000" pitchFamily="2" charset="2"/>
              <a:buChar char="q"/>
            </a:pPr>
            <a:r>
              <a:rPr lang="en-US" sz="2400" dirty="0">
                <a:latin typeface="Poppins" panose="00000500000000000000" pitchFamily="2" charset="0"/>
                <a:cs typeface="Poppins" panose="00000500000000000000" pitchFamily="2" charset="0"/>
              </a:rPr>
              <a:t>Attachment 5, </a:t>
            </a:r>
          </a:p>
          <a:p>
            <a:pPr marL="1371600" lvl="2" indent="-457200">
              <a:buFont typeface="Wingdings" panose="05000000000000000000" pitchFamily="2" charset="2"/>
              <a:buChar char="q"/>
            </a:pPr>
            <a:r>
              <a:rPr lang="en-US" sz="2400" dirty="0">
                <a:latin typeface="Poppins" panose="00000500000000000000" pitchFamily="2" charset="0"/>
                <a:cs typeface="Poppins" panose="00000500000000000000" pitchFamily="2" charset="0"/>
              </a:rPr>
              <a:t>Attachment 6, </a:t>
            </a:r>
          </a:p>
          <a:p>
            <a:pPr marL="1371600" lvl="2" indent="-457200">
              <a:buFont typeface="Wingdings" panose="05000000000000000000" pitchFamily="2" charset="2"/>
              <a:buChar char="q"/>
            </a:pPr>
            <a:r>
              <a:rPr lang="en-US" sz="2400" dirty="0">
                <a:latin typeface="Poppins" panose="00000500000000000000" pitchFamily="2" charset="0"/>
                <a:cs typeface="Poppins" panose="00000500000000000000" pitchFamily="2" charset="0"/>
              </a:rPr>
              <a:t>Attachment 7, </a:t>
            </a:r>
          </a:p>
          <a:p>
            <a:pPr marL="1371600" lvl="2" indent="-457200">
              <a:buFont typeface="Wingdings" panose="05000000000000000000" pitchFamily="2" charset="2"/>
              <a:buChar char="q"/>
            </a:pPr>
            <a:r>
              <a:rPr lang="en-US" sz="2400" dirty="0">
                <a:latin typeface="Poppins" panose="00000500000000000000" pitchFamily="2" charset="0"/>
                <a:cs typeface="Poppins" panose="00000500000000000000" pitchFamily="2" charset="0"/>
              </a:rPr>
              <a:t>Attachment 8, </a:t>
            </a:r>
          </a:p>
          <a:p>
            <a:pPr marL="1371600" lvl="2" indent="-457200">
              <a:buFont typeface="Wingdings" panose="05000000000000000000" pitchFamily="2" charset="2"/>
              <a:buChar char="q"/>
            </a:pPr>
            <a:r>
              <a:rPr lang="en-US" sz="2400" dirty="0">
                <a:latin typeface="Poppins" panose="00000500000000000000" pitchFamily="2" charset="0"/>
                <a:cs typeface="Poppins" panose="00000500000000000000" pitchFamily="2" charset="0"/>
              </a:rPr>
              <a:t>Attachment 9, </a:t>
            </a:r>
          </a:p>
          <a:p>
            <a:pPr marL="1371600" lvl="2" indent="-457200">
              <a:buFont typeface="Wingdings" panose="05000000000000000000" pitchFamily="2" charset="2"/>
              <a:buChar char="q"/>
            </a:pPr>
            <a:r>
              <a:rPr lang="en-US" sz="2400" dirty="0">
                <a:latin typeface="Poppins" panose="00000500000000000000" pitchFamily="2" charset="0"/>
                <a:cs typeface="Poppins" panose="00000500000000000000" pitchFamily="2" charset="0"/>
              </a:rPr>
              <a:t>Attachment 10, </a:t>
            </a:r>
          </a:p>
          <a:p>
            <a:pPr marL="1371600" lvl="2" indent="-457200">
              <a:buFont typeface="Wingdings" panose="05000000000000000000" pitchFamily="2" charset="2"/>
              <a:buChar char="q"/>
            </a:pPr>
            <a:r>
              <a:rPr lang="en-US" sz="2400" dirty="0">
                <a:latin typeface="Poppins" panose="00000500000000000000" pitchFamily="2" charset="0"/>
                <a:cs typeface="Poppins" panose="00000500000000000000" pitchFamily="2" charset="0"/>
              </a:rPr>
              <a:t>Attachment 11, </a:t>
            </a:r>
          </a:p>
          <a:p>
            <a:pPr marL="1371600" lvl="2" indent="-457200">
              <a:buFont typeface="Wingdings" panose="05000000000000000000" pitchFamily="2" charset="2"/>
              <a:buChar char="q"/>
            </a:pPr>
            <a:r>
              <a:rPr lang="en-US" sz="2400" dirty="0">
                <a:latin typeface="Poppins" panose="00000500000000000000" pitchFamily="2" charset="0"/>
                <a:cs typeface="Poppins" panose="00000500000000000000" pitchFamily="2" charset="0"/>
              </a:rPr>
              <a:t>Attachment 12, </a:t>
            </a:r>
          </a:p>
          <a:p>
            <a:pPr marL="1371600" lvl="2" indent="-457200">
              <a:buFont typeface="Wingdings" panose="05000000000000000000" pitchFamily="2" charset="2"/>
              <a:buChar char="q"/>
            </a:pPr>
            <a:r>
              <a:rPr lang="en-US" sz="2400" dirty="0">
                <a:latin typeface="Poppins" panose="00000500000000000000" pitchFamily="2" charset="0"/>
                <a:cs typeface="Poppins" panose="00000500000000000000" pitchFamily="2" charset="0"/>
              </a:rPr>
              <a:t>Attachment 13, </a:t>
            </a:r>
          </a:p>
          <a:p>
            <a:pPr marL="1371600" lvl="2" indent="-457200">
              <a:buFont typeface="Wingdings" panose="05000000000000000000" pitchFamily="2" charset="2"/>
              <a:buChar char="q"/>
            </a:pPr>
            <a:r>
              <a:rPr lang="en-US" sz="2400" dirty="0">
                <a:latin typeface="Poppins" panose="00000500000000000000" pitchFamily="2" charset="0"/>
                <a:cs typeface="Poppins" panose="00000500000000000000" pitchFamily="2" charset="0"/>
              </a:rPr>
              <a:t>Attachment 14, </a:t>
            </a:r>
          </a:p>
          <a:p>
            <a:pPr marL="1371600" lvl="2" indent="-457200">
              <a:buFont typeface="Wingdings" panose="05000000000000000000" pitchFamily="2" charset="2"/>
              <a:buChar char="q"/>
            </a:pPr>
            <a:r>
              <a:rPr lang="en-US" sz="2400" dirty="0">
                <a:latin typeface="Poppins" panose="00000500000000000000" pitchFamily="2" charset="0"/>
                <a:cs typeface="Poppins" panose="00000500000000000000" pitchFamily="2" charset="0"/>
              </a:rPr>
              <a:t>Attachment 15, </a:t>
            </a:r>
          </a:p>
          <a:p>
            <a:pPr marL="1371600" lvl="2" indent="-457200">
              <a:buFont typeface="Wingdings" panose="05000000000000000000" pitchFamily="2" charset="2"/>
              <a:buChar char="q"/>
            </a:pPr>
            <a:r>
              <a:rPr lang="en-US" sz="2400" dirty="0">
                <a:latin typeface="Poppins" panose="00000500000000000000" pitchFamily="2" charset="0"/>
                <a:cs typeface="Poppins" panose="00000500000000000000" pitchFamily="2" charset="0"/>
              </a:rPr>
              <a:t>Attachment 16, </a:t>
            </a:r>
          </a:p>
        </p:txBody>
      </p:sp>
      <p:sp>
        <p:nvSpPr>
          <p:cNvPr id="7" name="TextBox 6">
            <a:extLst>
              <a:ext uri="{FF2B5EF4-FFF2-40B4-BE49-F238E27FC236}">
                <a16:creationId xmlns:a16="http://schemas.microsoft.com/office/drawing/2014/main" id="{661B9FA1-FE00-BCBD-A4B3-07AD49E713B0}"/>
              </a:ext>
            </a:extLst>
          </p:cNvPr>
          <p:cNvSpPr txBox="1"/>
          <p:nvPr/>
        </p:nvSpPr>
        <p:spPr>
          <a:xfrm>
            <a:off x="877215" y="2519620"/>
            <a:ext cx="6172200" cy="1600438"/>
          </a:xfrm>
          <a:prstGeom prst="rect">
            <a:avLst/>
          </a:prstGeom>
          <a:noFill/>
        </p:spPr>
        <p:txBody>
          <a:bodyPr wrap="square" rtlCol="0">
            <a:spAutoFit/>
          </a:bodyPr>
          <a:lstStyle/>
          <a:p>
            <a:r>
              <a:rPr lang="en-US" sz="3200" b="1" u="sng" dirty="0">
                <a:latin typeface="Poppins" panose="00000500000000000000" pitchFamily="2" charset="0"/>
                <a:cs typeface="Poppins" panose="00000500000000000000" pitchFamily="2" charset="0"/>
              </a:rPr>
              <a:t>Pre – Application </a:t>
            </a:r>
          </a:p>
          <a:p>
            <a:pPr marL="1257300" lvl="2" indent="-342900">
              <a:buFont typeface="Wingdings" panose="05000000000000000000" pitchFamily="2" charset="2"/>
              <a:buChar char="ü"/>
            </a:pPr>
            <a:r>
              <a:rPr lang="en-US" sz="2400" dirty="0">
                <a:latin typeface="Poppins" panose="00000500000000000000" pitchFamily="2" charset="0"/>
                <a:cs typeface="Poppins" panose="00000500000000000000" pitchFamily="2" charset="0"/>
              </a:rPr>
              <a:t>Attachment 1, </a:t>
            </a:r>
          </a:p>
          <a:p>
            <a:pPr marL="1257300" lvl="2" indent="-342900">
              <a:buFont typeface="Wingdings" panose="05000000000000000000" pitchFamily="2" charset="2"/>
              <a:buChar char="ü"/>
            </a:pPr>
            <a:r>
              <a:rPr lang="en-US" sz="2400" dirty="0">
                <a:latin typeface="Poppins" panose="00000500000000000000" pitchFamily="2" charset="0"/>
                <a:cs typeface="Poppins" panose="00000500000000000000" pitchFamily="2" charset="0"/>
              </a:rPr>
              <a:t>Attachment 2, </a:t>
            </a:r>
          </a:p>
          <a:p>
            <a:endParaRPr lang="en-US" dirty="0"/>
          </a:p>
        </p:txBody>
      </p:sp>
      <p:sp>
        <p:nvSpPr>
          <p:cNvPr id="8" name="TextBox 7">
            <a:extLst>
              <a:ext uri="{FF2B5EF4-FFF2-40B4-BE49-F238E27FC236}">
                <a16:creationId xmlns:a16="http://schemas.microsoft.com/office/drawing/2014/main" id="{41B24F80-113F-98F7-BA0A-4D136EA7AAD7}"/>
              </a:ext>
            </a:extLst>
          </p:cNvPr>
          <p:cNvSpPr txBox="1"/>
          <p:nvPr/>
        </p:nvSpPr>
        <p:spPr>
          <a:xfrm>
            <a:off x="0" y="8858461"/>
            <a:ext cx="17373600" cy="954107"/>
          </a:xfrm>
          <a:prstGeom prst="rect">
            <a:avLst/>
          </a:prstGeom>
          <a:noFill/>
        </p:spPr>
        <p:txBody>
          <a:bodyPr wrap="square" rtlCol="0">
            <a:spAutoFit/>
          </a:bodyPr>
          <a:lstStyle/>
          <a:p>
            <a:pPr algn="ctr"/>
            <a:r>
              <a:rPr lang="en-US" sz="2800" b="1" dirty="0"/>
              <a:t>To receive full points, each applicant must provide all Attachments. </a:t>
            </a:r>
          </a:p>
          <a:p>
            <a:pPr algn="ctr"/>
            <a:r>
              <a:rPr lang="en-US" sz="2800" dirty="0"/>
              <a:t>If an Attachment is not relevant, provide a statement of non relevance on official agency letterhead. </a:t>
            </a:r>
          </a:p>
        </p:txBody>
      </p:sp>
    </p:spTree>
    <p:extLst>
      <p:ext uri="{BB962C8B-B14F-4D97-AF65-F5344CB8AC3E}">
        <p14:creationId xmlns:p14="http://schemas.microsoft.com/office/powerpoint/2010/main" val="1503347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695483" h="18695483">
                <a:moveTo>
                  <a:pt x="0" y="0"/>
                </a:moveTo>
                <a:lnTo>
                  <a:pt x="18695482" y="0"/>
                </a:lnTo>
                <a:lnTo>
                  <a:pt x="18695482" y="18695483"/>
                </a:lnTo>
                <a:lnTo>
                  <a:pt x="0" y="18695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877215" y="729794"/>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Freeform 4"/>
          <p:cNvSpPr/>
          <p:nvPr/>
        </p:nvSpPr>
        <p:spPr>
          <a:xfrm>
            <a:off x="6308442" y="-381625"/>
            <a:ext cx="11942373" cy="10668625"/>
          </a:xfrm>
          <a:custGeom>
            <a:avLst/>
            <a:gdLst/>
            <a:ahLst/>
            <a:cxnLst/>
            <a:rect l="l" t="t" r="r" b="b"/>
            <a:pathLst>
              <a:path w="12455391" h="13221046">
                <a:moveTo>
                  <a:pt x="0" y="0"/>
                </a:moveTo>
                <a:lnTo>
                  <a:pt x="12455391" y="0"/>
                </a:lnTo>
                <a:lnTo>
                  <a:pt x="12455391" y="13221046"/>
                </a:lnTo>
                <a:lnTo>
                  <a:pt x="0" y="13221046"/>
                </a:lnTo>
                <a:lnTo>
                  <a:pt x="0" y="0"/>
                </a:lnTo>
                <a:close/>
              </a:path>
            </a:pathLst>
          </a:custGeom>
          <a:blipFill>
            <a:blip r:embed="rId4">
              <a:alphaModFix amt="27000"/>
            </a:blip>
            <a:stretch>
              <a:fillRect l="-201" t="-3502" b="-14496"/>
            </a:stretch>
          </a:blipFill>
        </p:spPr>
        <p:txBody>
          <a:bodyPr/>
          <a:lstStyle/>
          <a:p>
            <a:endParaRPr lang="en-US" dirty="0"/>
          </a:p>
        </p:txBody>
      </p:sp>
      <p:sp>
        <p:nvSpPr>
          <p:cNvPr id="5" name="TextBox 8">
            <a:extLst>
              <a:ext uri="{FF2B5EF4-FFF2-40B4-BE49-F238E27FC236}">
                <a16:creationId xmlns:a16="http://schemas.microsoft.com/office/drawing/2014/main" id="{9C275E85-A8B9-D9B7-C895-2AFBECFE0D48}"/>
              </a:ext>
            </a:extLst>
          </p:cNvPr>
          <p:cNvSpPr txBox="1"/>
          <p:nvPr/>
        </p:nvSpPr>
        <p:spPr>
          <a:xfrm>
            <a:off x="1271276" y="1028700"/>
            <a:ext cx="15745447" cy="899926"/>
          </a:xfrm>
          <a:prstGeom prst="rect">
            <a:avLst/>
          </a:prstGeom>
        </p:spPr>
        <p:txBody>
          <a:bodyPr lIns="0" tIns="0" rIns="0" bIns="0" rtlCol="0" anchor="t">
            <a:spAutoFit/>
          </a:bodyPr>
          <a:lstStyle/>
          <a:p>
            <a:pPr algn="ctr">
              <a:lnSpc>
                <a:spcPts val="7699"/>
              </a:lnSpc>
            </a:pPr>
            <a:r>
              <a:rPr lang="en-US" sz="5499" b="1" dirty="0">
                <a:solidFill>
                  <a:srgbClr val="000000"/>
                </a:solidFill>
                <a:latin typeface="Playfair Display Bold"/>
                <a:ea typeface="Playfair Display Bold"/>
                <a:cs typeface="Playfair Display Bold"/>
                <a:sym typeface="Playfair Display Bold"/>
              </a:rPr>
              <a:t>Exceptions to Attachments</a:t>
            </a:r>
          </a:p>
        </p:txBody>
      </p:sp>
      <p:sp>
        <p:nvSpPr>
          <p:cNvPr id="6" name="TextBox 5">
            <a:extLst>
              <a:ext uri="{FF2B5EF4-FFF2-40B4-BE49-F238E27FC236}">
                <a16:creationId xmlns:a16="http://schemas.microsoft.com/office/drawing/2014/main" id="{8D3D192B-F681-8934-FD57-BC5C7EBCF381}"/>
              </a:ext>
            </a:extLst>
          </p:cNvPr>
          <p:cNvSpPr txBox="1"/>
          <p:nvPr/>
        </p:nvSpPr>
        <p:spPr>
          <a:xfrm>
            <a:off x="877215" y="951485"/>
            <a:ext cx="16301639" cy="7971413"/>
          </a:xfrm>
          <a:prstGeom prst="rect">
            <a:avLst/>
          </a:prstGeom>
          <a:noFill/>
        </p:spPr>
        <p:txBody>
          <a:bodyPr wrap="square" rtlCol="0">
            <a:spAutoFit/>
          </a:bodyPr>
          <a:lstStyle/>
          <a:p>
            <a:pPr lvl="2"/>
            <a:endParaRPr lang="en-US" sz="3200" dirty="0">
              <a:latin typeface="Poppins" panose="00000500000000000000" pitchFamily="2" charset="0"/>
              <a:cs typeface="Poppins" panose="00000500000000000000" pitchFamily="2" charset="0"/>
            </a:endParaRPr>
          </a:p>
          <a:p>
            <a:pPr lvl="2"/>
            <a:endParaRPr lang="en-US" sz="3200" dirty="0">
              <a:latin typeface="Poppins" panose="00000500000000000000" pitchFamily="2" charset="0"/>
              <a:cs typeface="Poppins" panose="00000500000000000000" pitchFamily="2" charset="0"/>
            </a:endParaRPr>
          </a:p>
          <a:p>
            <a:pPr lvl="2"/>
            <a:endParaRPr lang="en-US" sz="3200" dirty="0">
              <a:latin typeface="Poppins" panose="00000500000000000000" pitchFamily="2" charset="0"/>
              <a:cs typeface="Poppins" panose="00000500000000000000" pitchFamily="2" charset="0"/>
            </a:endParaRPr>
          </a:p>
          <a:p>
            <a:r>
              <a:rPr lang="en-US" sz="3200" b="1" dirty="0"/>
              <a:t>ALL APPLICANTS must complete and attach all required documents listed below (1-16).</a:t>
            </a:r>
          </a:p>
          <a:p>
            <a:endParaRPr lang="en-US" sz="3200" dirty="0"/>
          </a:p>
          <a:p>
            <a:r>
              <a:rPr lang="en-US" sz="3200" b="1" dirty="0"/>
              <a:t>Exception #1:</a:t>
            </a:r>
            <a:r>
              <a:rPr lang="en-US" sz="3200" dirty="0"/>
              <a:t> Governmental agencies are ONLY required to complete items 3, 4 5, 15, and 16. However, governmental agencies are required to draft and sign a written memo stating the exception to Attachments (1-2 and 6-14) on official agency letterhead and attach this memo to the slots for attachments 1-2 and 6-14. Failure to do so will impact their application score. </a:t>
            </a:r>
          </a:p>
          <a:p>
            <a:endParaRPr lang="en-US" sz="3200" dirty="0"/>
          </a:p>
          <a:p>
            <a:r>
              <a:rPr lang="en-US" sz="3200" b="1" dirty="0"/>
              <a:t>Exception #2: </a:t>
            </a:r>
            <a:r>
              <a:rPr lang="en-US" sz="3200" dirty="0"/>
              <a:t>Attachments 11, 12, and 13 are required for all organizations who have not received Clark County Social Service OAG funding in the last three grant years (since FY 2021-2022). If the applicant's organization has received Clark County Social Service OAG funding within the last three grant years, they </a:t>
            </a:r>
            <a:r>
              <a:rPr lang="en-US" sz="3200" b="1" dirty="0"/>
              <a:t>must</a:t>
            </a:r>
            <a:r>
              <a:rPr lang="en-US" sz="3200" dirty="0"/>
              <a:t> upload a memo on official agency letterhead in lieu of the attachments which states which year(s) OAG funding has been received. Failure to attach this memo will impact their application score.</a:t>
            </a:r>
          </a:p>
        </p:txBody>
      </p:sp>
    </p:spTree>
    <p:extLst>
      <p:ext uri="{BB962C8B-B14F-4D97-AF65-F5344CB8AC3E}">
        <p14:creationId xmlns:p14="http://schemas.microsoft.com/office/powerpoint/2010/main" val="3001534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1C4DE18-FEA6-7EF1-B41E-018BE52FFD17}"/>
              </a:ext>
            </a:extLst>
          </p:cNvPr>
          <p:cNvPicPr>
            <a:picLocks noChangeAspect="1"/>
          </p:cNvPicPr>
          <p:nvPr/>
        </p:nvPicPr>
        <p:blipFill>
          <a:blip r:embed="rId3"/>
          <a:stretch>
            <a:fillRect/>
          </a:stretch>
        </p:blipFill>
        <p:spPr>
          <a:xfrm>
            <a:off x="8132795" y="1690109"/>
            <a:ext cx="5744377" cy="7887547"/>
          </a:xfrm>
          <a:prstGeom prst="rect">
            <a:avLst/>
          </a:prstGeom>
        </p:spPr>
      </p:pic>
      <p:sp>
        <p:nvSpPr>
          <p:cNvPr id="2" name="AutoShape 2"/>
          <p:cNvSpPr/>
          <p:nvPr/>
        </p:nvSpPr>
        <p:spPr>
          <a:xfrm>
            <a:off x="877215" y="1423408"/>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Freeform 4"/>
          <p:cNvSpPr/>
          <p:nvPr/>
        </p:nvSpPr>
        <p:spPr>
          <a:xfrm rot="951546">
            <a:off x="11535721" y="4457594"/>
            <a:ext cx="1568750" cy="919680"/>
          </a:xfrm>
          <a:custGeom>
            <a:avLst/>
            <a:gdLst/>
            <a:ahLst/>
            <a:cxnLst/>
            <a:rect l="l" t="t" r="r" b="b"/>
            <a:pathLst>
              <a:path w="1568750" h="919680">
                <a:moveTo>
                  <a:pt x="0" y="0"/>
                </a:moveTo>
                <a:lnTo>
                  <a:pt x="1568750" y="0"/>
                </a:lnTo>
                <a:lnTo>
                  <a:pt x="1568750" y="919680"/>
                </a:lnTo>
                <a:lnTo>
                  <a:pt x="0" y="919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951546">
            <a:off x="11555935" y="5570980"/>
            <a:ext cx="1568750" cy="919680"/>
          </a:xfrm>
          <a:custGeom>
            <a:avLst/>
            <a:gdLst/>
            <a:ahLst/>
            <a:cxnLst/>
            <a:rect l="l" t="t" r="r" b="b"/>
            <a:pathLst>
              <a:path w="1568750" h="919680">
                <a:moveTo>
                  <a:pt x="0" y="0"/>
                </a:moveTo>
                <a:lnTo>
                  <a:pt x="1568750" y="0"/>
                </a:lnTo>
                <a:lnTo>
                  <a:pt x="1568750" y="919680"/>
                </a:lnTo>
                <a:lnTo>
                  <a:pt x="0" y="919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4195644" y="2203349"/>
            <a:ext cx="4092356" cy="4114800"/>
          </a:xfrm>
          <a:custGeom>
            <a:avLst/>
            <a:gdLst/>
            <a:ahLst/>
            <a:cxnLst/>
            <a:rect l="l" t="t" r="r" b="b"/>
            <a:pathLst>
              <a:path w="4092356" h="4114800">
                <a:moveTo>
                  <a:pt x="0" y="0"/>
                </a:moveTo>
                <a:lnTo>
                  <a:pt x="4092356" y="0"/>
                </a:lnTo>
                <a:lnTo>
                  <a:pt x="409235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2700000">
            <a:off x="12387391" y="6910225"/>
            <a:ext cx="1896572" cy="535782"/>
          </a:xfrm>
          <a:custGeom>
            <a:avLst/>
            <a:gdLst/>
            <a:ahLst/>
            <a:cxnLst/>
            <a:rect l="l" t="t" r="r" b="b"/>
            <a:pathLst>
              <a:path w="1896572" h="535782">
                <a:moveTo>
                  <a:pt x="0" y="0"/>
                </a:moveTo>
                <a:lnTo>
                  <a:pt x="1896573" y="0"/>
                </a:lnTo>
                <a:lnTo>
                  <a:pt x="1896573" y="535782"/>
                </a:lnTo>
                <a:lnTo>
                  <a:pt x="0" y="5357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1271276" y="220116"/>
            <a:ext cx="15745447" cy="936592"/>
          </a:xfrm>
          <a:prstGeom prst="rect">
            <a:avLst/>
          </a:prstGeom>
        </p:spPr>
        <p:txBody>
          <a:bodyPr lIns="0" tIns="0" rIns="0" bIns="0" rtlCol="0" anchor="t">
            <a:spAutoFit/>
          </a:bodyPr>
          <a:lstStyle/>
          <a:p>
            <a:pPr algn="ctr">
              <a:lnSpc>
                <a:spcPts val="7699"/>
              </a:lnSpc>
            </a:pPr>
            <a:r>
              <a:rPr lang="en-US" sz="5499" b="1" dirty="0">
                <a:solidFill>
                  <a:srgbClr val="000000"/>
                </a:solidFill>
                <a:latin typeface="Playfair Display Bold"/>
                <a:ea typeface="Playfair Display Bold"/>
                <a:cs typeface="Playfair Display Bold"/>
                <a:sym typeface="Playfair Display Bold"/>
              </a:rPr>
              <a:t>Attachment #3 :Program Outcomes &amp; Measures</a:t>
            </a:r>
          </a:p>
        </p:txBody>
      </p:sp>
      <p:sp>
        <p:nvSpPr>
          <p:cNvPr id="9" name="TextBox 9"/>
          <p:cNvSpPr txBox="1"/>
          <p:nvPr/>
        </p:nvSpPr>
        <p:spPr>
          <a:xfrm>
            <a:off x="14563441" y="3090212"/>
            <a:ext cx="3356762" cy="2283923"/>
          </a:xfrm>
          <a:prstGeom prst="rect">
            <a:avLst/>
          </a:prstGeom>
        </p:spPr>
        <p:txBody>
          <a:bodyPr lIns="0" tIns="0" rIns="0" bIns="0" rtlCol="0" anchor="t">
            <a:spAutoFit/>
          </a:bodyPr>
          <a:lstStyle/>
          <a:p>
            <a:pPr algn="ctr">
              <a:lnSpc>
                <a:spcPts val="3610"/>
              </a:lnSpc>
            </a:pPr>
            <a:r>
              <a:rPr lang="en-US" sz="2578" b="1" u="sng" dirty="0">
                <a:solidFill>
                  <a:srgbClr val="000000"/>
                </a:solidFill>
                <a:latin typeface="Canva Sans Bold"/>
                <a:ea typeface="Canva Sans Bold"/>
                <a:cs typeface="Canva Sans Bold"/>
                <a:sym typeface="Canva Sans Bold"/>
                <a:hlinkClick r:id="rId10" tooltip="https://acrobat.adobe.com/link/review?uri=urn%3Aaaid%3Ascds%3AUS%3A15a66cc4-cb7a-354b-bc0a-b5ca61e13544"/>
              </a:rPr>
              <a:t>Click here for an explanation about how to create strong Performance Outcomes</a:t>
            </a:r>
            <a:r>
              <a:rPr lang="en-US" sz="2578" b="1" dirty="0">
                <a:solidFill>
                  <a:srgbClr val="000000"/>
                </a:solidFill>
                <a:latin typeface="Canva Sans Bold"/>
                <a:ea typeface="Canva Sans Bold"/>
                <a:cs typeface="Canva Sans Bold"/>
                <a:sym typeface="Canva Sans Bold"/>
              </a:rPr>
              <a:t> </a:t>
            </a:r>
          </a:p>
        </p:txBody>
      </p:sp>
      <p:sp>
        <p:nvSpPr>
          <p:cNvPr id="10" name="TextBox 10"/>
          <p:cNvSpPr txBox="1"/>
          <p:nvPr/>
        </p:nvSpPr>
        <p:spPr>
          <a:xfrm>
            <a:off x="0" y="1827970"/>
            <a:ext cx="7754447" cy="7565661"/>
          </a:xfrm>
          <a:prstGeom prst="rect">
            <a:avLst/>
          </a:prstGeom>
        </p:spPr>
        <p:txBody>
          <a:bodyPr lIns="0" tIns="0" rIns="0" bIns="0" rtlCol="0" anchor="t">
            <a:spAutoFit/>
          </a:bodyPr>
          <a:lstStyle/>
          <a:p>
            <a:pPr marL="561339" lvl="1" indent="-280669" algn="l">
              <a:lnSpc>
                <a:spcPts val="2807"/>
              </a:lnSpc>
              <a:buFont typeface="Arial"/>
              <a:buChar char="•"/>
            </a:pPr>
            <a:r>
              <a:rPr lang="en-US" sz="2599" dirty="0">
                <a:solidFill>
                  <a:srgbClr val="000000"/>
                </a:solidFill>
                <a:latin typeface="Poppins"/>
                <a:ea typeface="Poppins"/>
                <a:cs typeface="Poppins"/>
                <a:sym typeface="Poppins"/>
              </a:rPr>
              <a:t>Only one program outcome is required, though more are encouraged.</a:t>
            </a:r>
          </a:p>
          <a:p>
            <a:pPr algn="l">
              <a:lnSpc>
                <a:spcPts val="2807"/>
              </a:lnSpc>
            </a:pPr>
            <a:endParaRPr lang="en-US" sz="2599" dirty="0">
              <a:solidFill>
                <a:srgbClr val="000000"/>
              </a:solidFill>
              <a:latin typeface="Poppins"/>
              <a:ea typeface="Poppins"/>
              <a:cs typeface="Poppins"/>
              <a:sym typeface="Poppins"/>
            </a:endParaRPr>
          </a:p>
          <a:p>
            <a:pPr marL="561339" lvl="1" indent="-280669" algn="l">
              <a:lnSpc>
                <a:spcPts val="2807"/>
              </a:lnSpc>
              <a:buFont typeface="Arial"/>
              <a:buChar char="•"/>
            </a:pPr>
            <a:r>
              <a:rPr lang="en-US" sz="3200" dirty="0">
                <a:solidFill>
                  <a:srgbClr val="000000"/>
                </a:solidFill>
                <a:latin typeface="Poppins"/>
                <a:ea typeface="Poppins"/>
                <a:cs typeface="Poppins"/>
                <a:sym typeface="Poppins"/>
              </a:rPr>
              <a:t>These should be SMART goals:</a:t>
            </a:r>
          </a:p>
          <a:p>
            <a:pPr marL="1122678" lvl="2" indent="-374226" algn="l">
              <a:lnSpc>
                <a:spcPts val="2807"/>
              </a:lnSpc>
              <a:buFont typeface="Arial"/>
              <a:buChar char="⚬"/>
            </a:pPr>
            <a:r>
              <a:rPr lang="en-US" sz="3200" b="1" u="sng" dirty="0">
                <a:solidFill>
                  <a:srgbClr val="000000"/>
                </a:solidFill>
                <a:latin typeface="Poppins Bold"/>
                <a:ea typeface="Poppins Bold"/>
                <a:cs typeface="Poppins Bold"/>
                <a:sym typeface="Poppins Bold"/>
              </a:rPr>
              <a:t>Specific:</a:t>
            </a:r>
            <a:r>
              <a:rPr lang="en-US" sz="3200" dirty="0">
                <a:solidFill>
                  <a:srgbClr val="000000"/>
                </a:solidFill>
                <a:latin typeface="Poppins"/>
                <a:ea typeface="Poppins"/>
                <a:cs typeface="Poppins"/>
                <a:sym typeface="Poppins"/>
              </a:rPr>
              <a:t> Clearly define the goal and avoid vague language.</a:t>
            </a:r>
          </a:p>
          <a:p>
            <a:pPr marL="1122678" lvl="2" indent="-374226" algn="l">
              <a:lnSpc>
                <a:spcPts val="2807"/>
              </a:lnSpc>
              <a:buFont typeface="Arial"/>
              <a:buChar char="⚬"/>
            </a:pPr>
            <a:r>
              <a:rPr lang="en-US" sz="3200" b="1" u="sng" dirty="0">
                <a:solidFill>
                  <a:srgbClr val="000000"/>
                </a:solidFill>
                <a:latin typeface="Poppins Bold"/>
                <a:ea typeface="Poppins Bold"/>
                <a:cs typeface="Poppins Bold"/>
                <a:sym typeface="Poppins Bold"/>
              </a:rPr>
              <a:t>Measurable:</a:t>
            </a:r>
            <a:r>
              <a:rPr lang="en-US" sz="3200" dirty="0">
                <a:solidFill>
                  <a:srgbClr val="000000"/>
                </a:solidFill>
                <a:latin typeface="Poppins"/>
                <a:ea typeface="Poppins"/>
                <a:cs typeface="Poppins"/>
                <a:sym typeface="Poppins"/>
              </a:rPr>
              <a:t> The goal should be able to be quantified. Think about how you will track progress and know when the outcome is achieved. </a:t>
            </a:r>
          </a:p>
          <a:p>
            <a:pPr marL="1122678" lvl="2" indent="-374226" algn="l">
              <a:lnSpc>
                <a:spcPts val="2807"/>
              </a:lnSpc>
              <a:buFont typeface="Arial"/>
              <a:buChar char="⚬"/>
            </a:pPr>
            <a:r>
              <a:rPr lang="en-US" sz="3200" b="1" u="sng" dirty="0">
                <a:solidFill>
                  <a:srgbClr val="000000"/>
                </a:solidFill>
                <a:latin typeface="Poppins Bold"/>
                <a:ea typeface="Poppins Bold"/>
                <a:cs typeface="Poppins Bold"/>
                <a:sym typeface="Poppins Bold"/>
              </a:rPr>
              <a:t>Attainable:</a:t>
            </a:r>
            <a:r>
              <a:rPr lang="en-US" sz="3200" dirty="0">
                <a:solidFill>
                  <a:srgbClr val="000000"/>
                </a:solidFill>
                <a:latin typeface="Poppins"/>
                <a:ea typeface="Poppins"/>
                <a:cs typeface="Poppins"/>
                <a:sym typeface="Poppins"/>
              </a:rPr>
              <a:t> based on prior knowledge of the program and/or your capacity as an organization</a:t>
            </a:r>
          </a:p>
          <a:p>
            <a:pPr marL="1122678" lvl="2" indent="-374226" algn="l">
              <a:lnSpc>
                <a:spcPts val="2807"/>
              </a:lnSpc>
              <a:buFont typeface="Arial"/>
              <a:buChar char="⚬"/>
            </a:pPr>
            <a:r>
              <a:rPr lang="en-US" sz="3200" b="1" u="sng" dirty="0">
                <a:solidFill>
                  <a:srgbClr val="000000"/>
                </a:solidFill>
                <a:latin typeface="Poppins Bold"/>
                <a:ea typeface="Poppins Bold"/>
                <a:cs typeface="Poppins Bold"/>
                <a:sym typeface="Poppins Bold"/>
              </a:rPr>
              <a:t>Relevant</a:t>
            </a:r>
            <a:r>
              <a:rPr lang="en-US" sz="3200" dirty="0">
                <a:solidFill>
                  <a:srgbClr val="000000"/>
                </a:solidFill>
                <a:latin typeface="Poppins"/>
                <a:ea typeface="Poppins"/>
                <a:cs typeface="Poppins"/>
                <a:sym typeface="Poppins"/>
              </a:rPr>
              <a:t>: The goals should match the purpose of your program as described in the body of the application</a:t>
            </a:r>
          </a:p>
          <a:p>
            <a:pPr marL="1122678" lvl="2" indent="-374226" algn="l">
              <a:lnSpc>
                <a:spcPts val="2807"/>
              </a:lnSpc>
              <a:buFont typeface="Arial"/>
              <a:buChar char="⚬"/>
            </a:pPr>
            <a:r>
              <a:rPr lang="en-US" sz="3200" b="1" u="sng" dirty="0">
                <a:solidFill>
                  <a:srgbClr val="000000"/>
                </a:solidFill>
                <a:latin typeface="Poppins Bold"/>
                <a:ea typeface="Poppins Bold"/>
                <a:cs typeface="Poppins Bold"/>
                <a:sym typeface="Poppins Bold"/>
              </a:rPr>
              <a:t>Timely:</a:t>
            </a:r>
            <a:r>
              <a:rPr lang="en-US" sz="3200" dirty="0">
                <a:solidFill>
                  <a:srgbClr val="000000"/>
                </a:solidFill>
                <a:latin typeface="Poppins"/>
                <a:ea typeface="Poppins"/>
                <a:cs typeface="Poppins"/>
                <a:sym typeface="Poppins"/>
              </a:rPr>
              <a:t> These goals should be achieved within the grant year</a:t>
            </a:r>
          </a:p>
        </p:txBody>
      </p:sp>
      <p:sp>
        <p:nvSpPr>
          <p:cNvPr id="11" name="TextBox 11"/>
          <p:cNvSpPr txBox="1"/>
          <p:nvPr/>
        </p:nvSpPr>
        <p:spPr>
          <a:xfrm>
            <a:off x="14195644" y="7429394"/>
            <a:ext cx="3887739" cy="1828906"/>
          </a:xfrm>
          <a:prstGeom prst="rect">
            <a:avLst/>
          </a:prstGeom>
        </p:spPr>
        <p:txBody>
          <a:bodyPr lIns="0" tIns="0" rIns="0" bIns="0" rtlCol="0" anchor="t">
            <a:spAutoFit/>
          </a:bodyPr>
          <a:lstStyle/>
          <a:p>
            <a:pPr algn="ctr">
              <a:lnSpc>
                <a:spcPts val="3640"/>
              </a:lnSpc>
              <a:spcBef>
                <a:spcPct val="0"/>
              </a:spcBef>
            </a:pPr>
            <a:r>
              <a:rPr lang="en-US" sz="2600">
                <a:solidFill>
                  <a:srgbClr val="000000"/>
                </a:solidFill>
                <a:latin typeface="Poppins"/>
                <a:ea typeface="Poppins"/>
                <a:cs typeface="Poppins"/>
                <a:sym typeface="Poppins"/>
              </a:rPr>
              <a:t>Make sure to include an estimate of how many people will be served by this goal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4300"/>
            <a:ext cx="18288000" cy="10172700"/>
          </a:xfrm>
          <a:custGeom>
            <a:avLst/>
            <a:gdLst/>
            <a:ahLst/>
            <a:cxnLst/>
            <a:rect l="l" t="t" r="r" b="b"/>
            <a:pathLst>
              <a:path w="18695483" h="18695483">
                <a:moveTo>
                  <a:pt x="0" y="0"/>
                </a:moveTo>
                <a:lnTo>
                  <a:pt x="18695482" y="0"/>
                </a:lnTo>
                <a:lnTo>
                  <a:pt x="18695482" y="18695483"/>
                </a:lnTo>
                <a:lnTo>
                  <a:pt x="0" y="18695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877215" y="729794"/>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Freeform 4"/>
          <p:cNvSpPr/>
          <p:nvPr/>
        </p:nvSpPr>
        <p:spPr>
          <a:xfrm>
            <a:off x="6308443" y="-381625"/>
            <a:ext cx="11827158" cy="10668623"/>
          </a:xfrm>
          <a:custGeom>
            <a:avLst/>
            <a:gdLst/>
            <a:ahLst/>
            <a:cxnLst/>
            <a:rect l="l" t="t" r="r" b="b"/>
            <a:pathLst>
              <a:path w="12455391" h="13221046">
                <a:moveTo>
                  <a:pt x="0" y="0"/>
                </a:moveTo>
                <a:lnTo>
                  <a:pt x="12455391" y="0"/>
                </a:lnTo>
                <a:lnTo>
                  <a:pt x="12455391" y="13221046"/>
                </a:lnTo>
                <a:lnTo>
                  <a:pt x="0" y="13221046"/>
                </a:lnTo>
                <a:lnTo>
                  <a:pt x="0" y="0"/>
                </a:lnTo>
                <a:close/>
              </a:path>
            </a:pathLst>
          </a:custGeom>
          <a:blipFill>
            <a:blip r:embed="rId4">
              <a:alphaModFix amt="27000"/>
            </a:blip>
            <a:stretch>
              <a:fillRect l="-201" t="-3502" b="-14496"/>
            </a:stretch>
          </a:blipFill>
        </p:spPr>
        <p:txBody>
          <a:bodyPr/>
          <a:lstStyle/>
          <a:p>
            <a:endParaRPr lang="en-US"/>
          </a:p>
        </p:txBody>
      </p:sp>
      <p:graphicFrame>
        <p:nvGraphicFramePr>
          <p:cNvPr id="5" name="Table 4">
            <a:extLst>
              <a:ext uri="{FF2B5EF4-FFF2-40B4-BE49-F238E27FC236}">
                <a16:creationId xmlns:a16="http://schemas.microsoft.com/office/drawing/2014/main" id="{2AEC0564-885F-F9EE-4551-A1E05DC992C8}"/>
              </a:ext>
            </a:extLst>
          </p:cNvPr>
          <p:cNvGraphicFramePr>
            <a:graphicFrameLocks noGrp="1"/>
          </p:cNvGraphicFramePr>
          <p:nvPr>
            <p:extLst>
              <p:ext uri="{D42A27DB-BD31-4B8C-83A1-F6EECF244321}">
                <p14:modId xmlns:p14="http://schemas.microsoft.com/office/powerpoint/2010/main" val="1199879659"/>
              </p:ext>
            </p:extLst>
          </p:nvPr>
        </p:nvGraphicFramePr>
        <p:xfrm>
          <a:off x="877215" y="1622197"/>
          <a:ext cx="16533570" cy="8054252"/>
        </p:xfrm>
        <a:graphic>
          <a:graphicData uri="http://schemas.openxmlformats.org/drawingml/2006/table">
            <a:tbl>
              <a:tblPr firstRow="1" bandRow="1">
                <a:tableStyleId>{93296810-A885-4BE3-A3E7-6D5BEEA58F35}</a:tableStyleId>
              </a:tblPr>
              <a:tblGrid>
                <a:gridCol w="8266785">
                  <a:extLst>
                    <a:ext uri="{9D8B030D-6E8A-4147-A177-3AD203B41FA5}">
                      <a16:colId xmlns:a16="http://schemas.microsoft.com/office/drawing/2014/main" val="4260051230"/>
                    </a:ext>
                  </a:extLst>
                </a:gridCol>
                <a:gridCol w="8266785">
                  <a:extLst>
                    <a:ext uri="{9D8B030D-6E8A-4147-A177-3AD203B41FA5}">
                      <a16:colId xmlns:a16="http://schemas.microsoft.com/office/drawing/2014/main" val="2266696314"/>
                    </a:ext>
                  </a:extLst>
                </a:gridCol>
              </a:tblGrid>
              <a:tr h="1068195">
                <a:tc>
                  <a:txBody>
                    <a:bodyPr/>
                    <a:lstStyle/>
                    <a:p>
                      <a:pPr algn="ctr"/>
                      <a:r>
                        <a:rPr lang="en-US" sz="5400" dirty="0"/>
                        <a:t>Non-S.M.A.R.T. Goals</a:t>
                      </a:r>
                    </a:p>
                  </a:txBody>
                  <a:tcPr/>
                </a:tc>
                <a:tc>
                  <a:txBody>
                    <a:bodyPr/>
                    <a:lstStyle/>
                    <a:p>
                      <a:pPr algn="ctr"/>
                      <a:r>
                        <a:rPr lang="en-US" sz="5400" dirty="0"/>
                        <a:t>S.M.A.R.T. Goals</a:t>
                      </a:r>
                    </a:p>
                  </a:txBody>
                  <a:tcPr/>
                </a:tc>
                <a:extLst>
                  <a:ext uri="{0D108BD9-81ED-4DB2-BD59-A6C34878D82A}">
                    <a16:rowId xmlns:a16="http://schemas.microsoft.com/office/drawing/2014/main" val="664829873"/>
                  </a:ext>
                </a:extLst>
              </a:tr>
              <a:tr h="2029570">
                <a:tc>
                  <a:txBody>
                    <a:bodyPr/>
                    <a:lstStyle/>
                    <a:p>
                      <a:pPr algn="ctr"/>
                      <a:r>
                        <a:rPr lang="en-US" sz="3600" dirty="0"/>
                        <a:t>Provide transportation to seniors to and from medical appointments</a:t>
                      </a:r>
                    </a:p>
                  </a:txBody>
                  <a:tcPr/>
                </a:tc>
                <a:tc>
                  <a:txBody>
                    <a:bodyPr/>
                    <a:lstStyle/>
                    <a:p>
                      <a:pPr algn="ctr"/>
                      <a:r>
                        <a:rPr lang="en-US" sz="3600" dirty="0"/>
                        <a:t>Provide transportation to 500 seniors to and from medical appointments as documented by driver logs</a:t>
                      </a:r>
                    </a:p>
                  </a:txBody>
                  <a:tcPr/>
                </a:tc>
                <a:extLst>
                  <a:ext uri="{0D108BD9-81ED-4DB2-BD59-A6C34878D82A}">
                    <a16:rowId xmlns:a16="http://schemas.microsoft.com/office/drawing/2014/main" val="336953204"/>
                  </a:ext>
                </a:extLst>
              </a:tr>
              <a:tr h="2670487">
                <a:tc>
                  <a:txBody>
                    <a:bodyPr/>
                    <a:lstStyle/>
                    <a:p>
                      <a:pPr algn="ctr"/>
                      <a:r>
                        <a:rPr lang="en-US" sz="3600" dirty="0"/>
                        <a:t>Improvement in healthy behaviors </a:t>
                      </a:r>
                    </a:p>
                  </a:txBody>
                  <a:tcPr/>
                </a:tc>
                <a:tc>
                  <a:txBody>
                    <a:bodyPr/>
                    <a:lstStyle/>
                    <a:p>
                      <a:pPr algn="ctr"/>
                      <a:r>
                        <a:rPr lang="en-US" sz="3600" dirty="0"/>
                        <a:t>There will be a 75% improvement in healthy eating behaviors in at-risk teens as measured by pre- and post-program surveys</a:t>
                      </a:r>
                    </a:p>
                  </a:txBody>
                  <a:tcPr/>
                </a:tc>
                <a:extLst>
                  <a:ext uri="{0D108BD9-81ED-4DB2-BD59-A6C34878D82A}">
                    <a16:rowId xmlns:a16="http://schemas.microsoft.com/office/drawing/2014/main" val="3648755794"/>
                  </a:ext>
                </a:extLst>
              </a:tr>
              <a:tr h="1388653">
                <a:tc>
                  <a:txBody>
                    <a:bodyPr/>
                    <a:lstStyle/>
                    <a:p>
                      <a:pPr algn="ctr"/>
                      <a:r>
                        <a:rPr lang="en-US" sz="3600" dirty="0"/>
                        <a:t>Assist low-income individuals with job training</a:t>
                      </a:r>
                    </a:p>
                  </a:txBody>
                  <a:tcPr/>
                </a:tc>
                <a:tc>
                  <a:txBody>
                    <a:bodyPr/>
                    <a:lstStyle/>
                    <a:p>
                      <a:pPr algn="ctr"/>
                      <a:r>
                        <a:rPr lang="en-US" sz="3600" dirty="0"/>
                        <a:t>Assist 50 low-income individuals with six-weeks of job training, which will result in 80% of participants having at least one interview.</a:t>
                      </a:r>
                    </a:p>
                  </a:txBody>
                  <a:tcPr/>
                </a:tc>
                <a:extLst>
                  <a:ext uri="{0D108BD9-81ED-4DB2-BD59-A6C34878D82A}">
                    <a16:rowId xmlns:a16="http://schemas.microsoft.com/office/drawing/2014/main" val="2142991370"/>
                  </a:ext>
                </a:extLst>
              </a:tr>
            </a:tbl>
          </a:graphicData>
        </a:graphic>
      </p:graphicFrame>
    </p:spTree>
    <p:extLst>
      <p:ext uri="{BB962C8B-B14F-4D97-AF65-F5344CB8AC3E}">
        <p14:creationId xmlns:p14="http://schemas.microsoft.com/office/powerpoint/2010/main" val="3764162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p:cNvGrpSpPr/>
        <p:nvPr/>
      </p:nvGrpSpPr>
      <p:grpSpPr>
        <a:xfrm>
          <a:off x="0" y="0"/>
          <a:ext cx="0" cy="0"/>
          <a:chOff x="0" y="0"/>
          <a:chExt cx="0" cy="0"/>
        </a:xfrm>
      </p:grpSpPr>
      <p:sp>
        <p:nvSpPr>
          <p:cNvPr id="2" name="AutoShape 2"/>
          <p:cNvSpPr/>
          <p:nvPr/>
        </p:nvSpPr>
        <p:spPr>
          <a:xfrm>
            <a:off x="877215" y="1233214"/>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TextBox 4"/>
          <p:cNvSpPr txBox="1"/>
          <p:nvPr/>
        </p:nvSpPr>
        <p:spPr>
          <a:xfrm>
            <a:off x="393280" y="92108"/>
            <a:ext cx="17570574" cy="936592"/>
          </a:xfrm>
          <a:prstGeom prst="rect">
            <a:avLst/>
          </a:prstGeom>
        </p:spPr>
        <p:txBody>
          <a:bodyPr lIns="0" tIns="0" rIns="0" bIns="0" rtlCol="0" anchor="t">
            <a:spAutoFit/>
          </a:bodyPr>
          <a:lstStyle/>
          <a:p>
            <a:pPr algn="ctr">
              <a:lnSpc>
                <a:spcPts val="7699"/>
              </a:lnSpc>
            </a:pPr>
            <a:r>
              <a:rPr lang="en-US" sz="5499" b="1">
                <a:solidFill>
                  <a:srgbClr val="000000"/>
                </a:solidFill>
                <a:latin typeface="Playfair Display Bold"/>
                <a:ea typeface="Playfair Display Bold"/>
                <a:cs typeface="Playfair Display Bold"/>
                <a:sym typeface="Playfair Display Bold"/>
              </a:rPr>
              <a:t>Attachment #4: Proposed Budget Spreadsheet (page 1)</a:t>
            </a:r>
          </a:p>
        </p:txBody>
      </p:sp>
      <p:grpSp>
        <p:nvGrpSpPr>
          <p:cNvPr id="5" name="Group 5"/>
          <p:cNvGrpSpPr/>
          <p:nvPr/>
        </p:nvGrpSpPr>
        <p:grpSpPr>
          <a:xfrm>
            <a:off x="12833702" y="1786631"/>
            <a:ext cx="5030183" cy="5057771"/>
            <a:chOff x="0" y="0"/>
            <a:chExt cx="6706911" cy="6743694"/>
          </a:xfrm>
        </p:grpSpPr>
        <p:sp>
          <p:nvSpPr>
            <p:cNvPr id="6" name="Freeform 6"/>
            <p:cNvSpPr/>
            <p:nvPr/>
          </p:nvSpPr>
          <p:spPr>
            <a:xfrm>
              <a:off x="0" y="0"/>
              <a:ext cx="6706911" cy="6743694"/>
            </a:xfrm>
            <a:custGeom>
              <a:avLst/>
              <a:gdLst/>
              <a:ahLst/>
              <a:cxnLst/>
              <a:rect l="l" t="t" r="r" b="b"/>
              <a:pathLst>
                <a:path w="6706911" h="6743694">
                  <a:moveTo>
                    <a:pt x="0" y="0"/>
                  </a:moveTo>
                  <a:lnTo>
                    <a:pt x="6706911" y="0"/>
                  </a:lnTo>
                  <a:lnTo>
                    <a:pt x="6706911" y="6743694"/>
                  </a:lnTo>
                  <a:lnTo>
                    <a:pt x="0" y="6743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442713" y="1530092"/>
              <a:ext cx="5821484" cy="3626360"/>
            </a:xfrm>
            <a:prstGeom prst="rect">
              <a:avLst/>
            </a:prstGeom>
          </p:spPr>
          <p:txBody>
            <a:bodyPr lIns="0" tIns="0" rIns="0" bIns="0" rtlCol="0" anchor="t">
              <a:spAutoFit/>
            </a:bodyPr>
            <a:lstStyle/>
            <a:p>
              <a:pPr algn="ctr">
                <a:lnSpc>
                  <a:spcPts val="3610"/>
                </a:lnSpc>
              </a:pPr>
              <a:r>
                <a:rPr lang="en-US" sz="2578" b="1" u="sng">
                  <a:solidFill>
                    <a:srgbClr val="000000"/>
                  </a:solidFill>
                  <a:latin typeface="Canva Sans Bold"/>
                  <a:ea typeface="Canva Sans Bold"/>
                  <a:cs typeface="Canva Sans Bold"/>
                  <a:sym typeface="Canva Sans Bold"/>
                  <a:hlinkClick r:id="rId4" tooltip="https://acrobat.adobe.com/link/review?uri=urn:aaid:scds:US:36f2e79b-9e86-3472-a440-bd5ebe63a2f6"/>
                </a:rPr>
                <a:t>Click here for a list of allowable costs under the Outside Agency Grant and explanations of the difference between direct and indirect costs</a:t>
              </a:r>
            </a:p>
          </p:txBody>
        </p:sp>
      </p:grpSp>
      <p:pic>
        <p:nvPicPr>
          <p:cNvPr id="9" name="Picture 8">
            <a:extLst>
              <a:ext uri="{FF2B5EF4-FFF2-40B4-BE49-F238E27FC236}">
                <a16:creationId xmlns:a16="http://schemas.microsoft.com/office/drawing/2014/main" id="{79C278B2-C658-85B6-5A94-0E2087175C27}"/>
              </a:ext>
            </a:extLst>
          </p:cNvPr>
          <p:cNvPicPr>
            <a:picLocks noChangeAspect="1"/>
          </p:cNvPicPr>
          <p:nvPr/>
        </p:nvPicPr>
        <p:blipFill>
          <a:blip r:embed="rId5"/>
          <a:stretch>
            <a:fillRect/>
          </a:stretch>
        </p:blipFill>
        <p:spPr>
          <a:xfrm>
            <a:off x="5715000" y="1456981"/>
            <a:ext cx="6858000" cy="8737911"/>
          </a:xfrm>
          <a:prstGeom prst="rect">
            <a:avLst/>
          </a:prstGeom>
        </p:spPr>
      </p:pic>
      <p:sp>
        <p:nvSpPr>
          <p:cNvPr id="3" name="Freeform 5">
            <a:extLst>
              <a:ext uri="{FF2B5EF4-FFF2-40B4-BE49-F238E27FC236}">
                <a16:creationId xmlns:a16="http://schemas.microsoft.com/office/drawing/2014/main" id="{B9DD51F3-246C-74BC-B335-680A9217AA0C}"/>
              </a:ext>
            </a:extLst>
          </p:cNvPr>
          <p:cNvSpPr/>
          <p:nvPr/>
        </p:nvSpPr>
        <p:spPr>
          <a:xfrm rot="983973">
            <a:off x="5775831" y="3909781"/>
            <a:ext cx="1105851" cy="531374"/>
          </a:xfrm>
          <a:custGeom>
            <a:avLst/>
            <a:gdLst/>
            <a:ahLst/>
            <a:cxnLst/>
            <a:rect l="l" t="t" r="r" b="b"/>
            <a:pathLst>
              <a:path w="1299677" h="761935">
                <a:moveTo>
                  <a:pt x="0" y="0"/>
                </a:moveTo>
                <a:lnTo>
                  <a:pt x="1299677" y="0"/>
                </a:lnTo>
                <a:lnTo>
                  <a:pt x="1299677" y="761936"/>
                </a:lnTo>
                <a:lnTo>
                  <a:pt x="0" y="7619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93F4EFD9-5DE0-AD9D-2948-41695C24ABBA}"/>
              </a:ext>
            </a:extLst>
          </p:cNvPr>
          <p:cNvSpPr/>
          <p:nvPr/>
        </p:nvSpPr>
        <p:spPr>
          <a:xfrm rot="983973">
            <a:off x="5794322" y="8222904"/>
            <a:ext cx="1301626" cy="661133"/>
          </a:xfrm>
          <a:custGeom>
            <a:avLst/>
            <a:gdLst/>
            <a:ahLst/>
            <a:cxnLst/>
            <a:rect l="l" t="t" r="r" b="b"/>
            <a:pathLst>
              <a:path w="1299677" h="761935">
                <a:moveTo>
                  <a:pt x="0" y="0"/>
                </a:moveTo>
                <a:lnTo>
                  <a:pt x="1299677" y="0"/>
                </a:lnTo>
                <a:lnTo>
                  <a:pt x="1299677" y="761936"/>
                </a:lnTo>
                <a:lnTo>
                  <a:pt x="0" y="7619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4">
            <a:extLst>
              <a:ext uri="{FF2B5EF4-FFF2-40B4-BE49-F238E27FC236}">
                <a16:creationId xmlns:a16="http://schemas.microsoft.com/office/drawing/2014/main" id="{40C4A083-6E11-E728-592F-A50060775C7B}"/>
              </a:ext>
            </a:extLst>
          </p:cNvPr>
          <p:cNvSpPr/>
          <p:nvPr/>
        </p:nvSpPr>
        <p:spPr>
          <a:xfrm rot="12219666">
            <a:off x="3401797" y="7605572"/>
            <a:ext cx="2341536" cy="708315"/>
          </a:xfrm>
          <a:custGeom>
            <a:avLst/>
            <a:gdLst/>
            <a:ahLst/>
            <a:cxnLst/>
            <a:rect l="l" t="t" r="r" b="b"/>
            <a:pathLst>
              <a:path w="2341536" h="708315">
                <a:moveTo>
                  <a:pt x="0" y="0"/>
                </a:moveTo>
                <a:lnTo>
                  <a:pt x="2341536" y="0"/>
                </a:lnTo>
                <a:lnTo>
                  <a:pt x="2341536" y="708314"/>
                </a:lnTo>
                <a:lnTo>
                  <a:pt x="0" y="708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4">
            <a:extLst>
              <a:ext uri="{FF2B5EF4-FFF2-40B4-BE49-F238E27FC236}">
                <a16:creationId xmlns:a16="http://schemas.microsoft.com/office/drawing/2014/main" id="{E48E7DD9-F6EA-3311-5457-A6743AB8543A}"/>
              </a:ext>
            </a:extLst>
          </p:cNvPr>
          <p:cNvSpPr/>
          <p:nvPr/>
        </p:nvSpPr>
        <p:spPr>
          <a:xfrm rot="9669803">
            <a:off x="3325975" y="4232298"/>
            <a:ext cx="2341536" cy="708315"/>
          </a:xfrm>
          <a:custGeom>
            <a:avLst/>
            <a:gdLst/>
            <a:ahLst/>
            <a:cxnLst/>
            <a:rect l="l" t="t" r="r" b="b"/>
            <a:pathLst>
              <a:path w="2341536" h="708315">
                <a:moveTo>
                  <a:pt x="0" y="0"/>
                </a:moveTo>
                <a:lnTo>
                  <a:pt x="2341536" y="0"/>
                </a:lnTo>
                <a:lnTo>
                  <a:pt x="2341536" y="708314"/>
                </a:lnTo>
                <a:lnTo>
                  <a:pt x="0" y="708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51FE1241-9D51-A67D-3903-8E0EAD64CF01}"/>
              </a:ext>
            </a:extLst>
          </p:cNvPr>
          <p:cNvSpPr txBox="1"/>
          <p:nvPr/>
        </p:nvSpPr>
        <p:spPr>
          <a:xfrm>
            <a:off x="34567" y="5340822"/>
            <a:ext cx="5348398" cy="1707903"/>
          </a:xfrm>
          <a:prstGeom prst="rect">
            <a:avLst/>
          </a:prstGeom>
          <a:noFill/>
        </p:spPr>
        <p:txBody>
          <a:bodyPr wrap="square">
            <a:spAutoFit/>
          </a:bodyPr>
          <a:lstStyle/>
          <a:p>
            <a:pPr algn="ctr">
              <a:lnSpc>
                <a:spcPts val="2520"/>
              </a:lnSpc>
            </a:pPr>
            <a:r>
              <a:rPr lang="en-US" sz="2800" b="1" dirty="0">
                <a:solidFill>
                  <a:srgbClr val="000000"/>
                </a:solidFill>
                <a:latin typeface="Canva Sans Bold"/>
                <a:ea typeface="Canva Sans Bold"/>
                <a:cs typeface="Canva Sans Bold"/>
                <a:sym typeface="Canva Sans Bold"/>
              </a:rPr>
              <a:t>If requesting salary, please make sure to include the percentage of the employee’s total salary/salaries is being requested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p:cNvGrpSpPr/>
        <p:nvPr/>
      </p:nvGrpSpPr>
      <p:grpSpPr>
        <a:xfrm>
          <a:off x="0" y="0"/>
          <a:ext cx="0" cy="0"/>
          <a:chOff x="0" y="0"/>
          <a:chExt cx="0" cy="0"/>
        </a:xfrm>
      </p:grpSpPr>
      <p:sp>
        <p:nvSpPr>
          <p:cNvPr id="2" name="AutoShape 2"/>
          <p:cNvSpPr/>
          <p:nvPr/>
        </p:nvSpPr>
        <p:spPr>
          <a:xfrm>
            <a:off x="877215" y="1233214"/>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 name="Freeform 3"/>
          <p:cNvSpPr/>
          <p:nvPr/>
        </p:nvSpPr>
        <p:spPr>
          <a:xfrm>
            <a:off x="4422721" y="1338850"/>
            <a:ext cx="9442558" cy="8856042"/>
          </a:xfrm>
          <a:custGeom>
            <a:avLst/>
            <a:gdLst/>
            <a:ahLst/>
            <a:cxnLst/>
            <a:rect l="l" t="t" r="r" b="b"/>
            <a:pathLst>
              <a:path w="7828276" h="7609303">
                <a:moveTo>
                  <a:pt x="0" y="0"/>
                </a:moveTo>
                <a:lnTo>
                  <a:pt x="7828275" y="0"/>
                </a:lnTo>
                <a:lnTo>
                  <a:pt x="7828275" y="7609303"/>
                </a:lnTo>
                <a:lnTo>
                  <a:pt x="0" y="7609303"/>
                </a:lnTo>
                <a:lnTo>
                  <a:pt x="0" y="0"/>
                </a:lnTo>
                <a:close/>
              </a:path>
            </a:pathLst>
          </a:custGeom>
          <a:blipFill>
            <a:blip r:embed="rId2"/>
            <a:stretch>
              <a:fillRect/>
            </a:stretch>
          </a:blipFill>
        </p:spPr>
        <p:txBody>
          <a:bodyPr/>
          <a:lstStyle/>
          <a:p>
            <a:endParaRPr lang="en-US"/>
          </a:p>
        </p:txBody>
      </p:sp>
      <p:sp>
        <p:nvSpPr>
          <p:cNvPr id="4" name="Freeform 4"/>
          <p:cNvSpPr/>
          <p:nvPr/>
        </p:nvSpPr>
        <p:spPr>
          <a:xfrm rot="10800000">
            <a:off x="13808883" y="2624497"/>
            <a:ext cx="3088742" cy="1646429"/>
          </a:xfrm>
          <a:custGeom>
            <a:avLst/>
            <a:gdLst/>
            <a:ahLst/>
            <a:cxnLst/>
            <a:rect l="l" t="t" r="r" b="b"/>
            <a:pathLst>
              <a:path w="2723576" h="1477540">
                <a:moveTo>
                  <a:pt x="0" y="0"/>
                </a:moveTo>
                <a:lnTo>
                  <a:pt x="2723576" y="0"/>
                </a:lnTo>
                <a:lnTo>
                  <a:pt x="2723576" y="1477540"/>
                </a:lnTo>
                <a:lnTo>
                  <a:pt x="0" y="14775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10800000">
            <a:off x="9546918" y="4450463"/>
            <a:ext cx="3343179" cy="1995227"/>
          </a:xfrm>
          <a:custGeom>
            <a:avLst/>
            <a:gdLst/>
            <a:ahLst/>
            <a:cxnLst/>
            <a:rect l="l" t="t" r="r" b="b"/>
            <a:pathLst>
              <a:path w="3343179" h="1813675">
                <a:moveTo>
                  <a:pt x="0" y="0"/>
                </a:moveTo>
                <a:lnTo>
                  <a:pt x="3343179" y="0"/>
                </a:lnTo>
                <a:lnTo>
                  <a:pt x="3343179" y="1813675"/>
                </a:lnTo>
                <a:lnTo>
                  <a:pt x="0" y="18136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10800000">
            <a:off x="13657030" y="7153450"/>
            <a:ext cx="3343179" cy="1813675"/>
          </a:xfrm>
          <a:custGeom>
            <a:avLst/>
            <a:gdLst/>
            <a:ahLst/>
            <a:cxnLst/>
            <a:rect l="l" t="t" r="r" b="b"/>
            <a:pathLst>
              <a:path w="3343179" h="1813675">
                <a:moveTo>
                  <a:pt x="0" y="0"/>
                </a:moveTo>
                <a:lnTo>
                  <a:pt x="3343179" y="0"/>
                </a:lnTo>
                <a:lnTo>
                  <a:pt x="3343179" y="1813675"/>
                </a:lnTo>
                <a:lnTo>
                  <a:pt x="0" y="18136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393280" y="92108"/>
            <a:ext cx="17570574" cy="936592"/>
          </a:xfrm>
          <a:prstGeom prst="rect">
            <a:avLst/>
          </a:prstGeom>
        </p:spPr>
        <p:txBody>
          <a:bodyPr lIns="0" tIns="0" rIns="0" bIns="0" rtlCol="0" anchor="t">
            <a:spAutoFit/>
          </a:bodyPr>
          <a:lstStyle/>
          <a:p>
            <a:pPr algn="ctr">
              <a:lnSpc>
                <a:spcPts val="7699"/>
              </a:lnSpc>
            </a:pPr>
            <a:r>
              <a:rPr lang="en-US" sz="5499" b="1">
                <a:solidFill>
                  <a:srgbClr val="000000"/>
                </a:solidFill>
                <a:latin typeface="Playfair Display Bold"/>
                <a:ea typeface="Playfair Display Bold"/>
                <a:cs typeface="Playfair Display Bold"/>
                <a:sym typeface="Playfair Display Bold"/>
              </a:rPr>
              <a:t>Attachment #4: Proposed Budget Spreadsheet (pg 2)</a:t>
            </a:r>
          </a:p>
        </p:txBody>
      </p:sp>
      <p:sp>
        <p:nvSpPr>
          <p:cNvPr id="8" name="TextBox 8"/>
          <p:cNvSpPr txBox="1"/>
          <p:nvPr/>
        </p:nvSpPr>
        <p:spPr>
          <a:xfrm>
            <a:off x="14496753" y="3359199"/>
            <a:ext cx="5452990" cy="263967"/>
          </a:xfrm>
          <a:prstGeom prst="rect">
            <a:avLst/>
          </a:prstGeom>
        </p:spPr>
        <p:txBody>
          <a:bodyPr lIns="0" tIns="0" rIns="0" bIns="0" rtlCol="0" anchor="t">
            <a:spAutoFit/>
          </a:bodyPr>
          <a:lstStyle/>
          <a:p>
            <a:pPr algn="l">
              <a:lnSpc>
                <a:spcPts val="1836"/>
              </a:lnSpc>
            </a:pPr>
            <a:r>
              <a:rPr lang="en-US" sz="1700" b="1" dirty="0">
                <a:solidFill>
                  <a:srgbClr val="FEFEFE"/>
                </a:solidFill>
                <a:latin typeface="Poppins Bold"/>
                <a:ea typeface="Poppins Bold"/>
                <a:cs typeface="Poppins Bold"/>
                <a:sym typeface="Poppins Bold"/>
              </a:rPr>
              <a:t>double check math</a:t>
            </a:r>
          </a:p>
        </p:txBody>
      </p:sp>
      <p:sp>
        <p:nvSpPr>
          <p:cNvPr id="9" name="TextBox 9"/>
          <p:cNvSpPr txBox="1"/>
          <p:nvPr/>
        </p:nvSpPr>
        <p:spPr>
          <a:xfrm>
            <a:off x="10052958" y="5215576"/>
            <a:ext cx="2743200" cy="464999"/>
          </a:xfrm>
          <a:prstGeom prst="rect">
            <a:avLst/>
          </a:prstGeom>
        </p:spPr>
        <p:txBody>
          <a:bodyPr wrap="square" lIns="0" tIns="0" rIns="0" bIns="0" rtlCol="0" anchor="t">
            <a:spAutoFit/>
          </a:bodyPr>
          <a:lstStyle/>
          <a:p>
            <a:pPr algn="ctr">
              <a:lnSpc>
                <a:spcPts val="1836"/>
              </a:lnSpc>
            </a:pPr>
            <a:r>
              <a:rPr lang="en-US" sz="1700" b="1" dirty="0">
                <a:solidFill>
                  <a:srgbClr val="FEFEFE"/>
                </a:solidFill>
                <a:latin typeface="Poppins Bold"/>
                <a:ea typeface="Poppins Bold"/>
                <a:cs typeface="Poppins Bold"/>
                <a:sym typeface="Poppins Bold"/>
              </a:rPr>
              <a:t>required </a:t>
            </a:r>
          </a:p>
          <a:p>
            <a:pPr algn="ctr">
              <a:lnSpc>
                <a:spcPts val="1836"/>
              </a:lnSpc>
            </a:pPr>
            <a:r>
              <a:rPr lang="en-US" sz="1700" b="1" dirty="0">
                <a:solidFill>
                  <a:srgbClr val="FEFEFE"/>
                </a:solidFill>
                <a:latin typeface="Poppins Bold"/>
                <a:ea typeface="Poppins Bold"/>
                <a:cs typeface="Poppins Bold"/>
                <a:sym typeface="Poppins Bold"/>
              </a:rPr>
              <a:t>(double check math)</a:t>
            </a:r>
          </a:p>
        </p:txBody>
      </p:sp>
      <p:sp>
        <p:nvSpPr>
          <p:cNvPr id="10" name="TextBox 10"/>
          <p:cNvSpPr txBox="1"/>
          <p:nvPr/>
        </p:nvSpPr>
        <p:spPr>
          <a:xfrm>
            <a:off x="13986681" y="7739578"/>
            <a:ext cx="2892125" cy="604322"/>
          </a:xfrm>
          <a:prstGeom prst="rect">
            <a:avLst/>
          </a:prstGeom>
        </p:spPr>
        <p:txBody>
          <a:bodyPr wrap="square" lIns="0" tIns="0" rIns="0" bIns="0" rtlCol="0" anchor="t">
            <a:spAutoFit/>
          </a:bodyPr>
          <a:lstStyle/>
          <a:p>
            <a:pPr algn="ctr">
              <a:lnSpc>
                <a:spcPts val="2380"/>
              </a:lnSpc>
              <a:spcBef>
                <a:spcPct val="0"/>
              </a:spcBef>
            </a:pPr>
            <a:r>
              <a:rPr lang="en-US" sz="1700" b="1" dirty="0">
                <a:solidFill>
                  <a:srgbClr val="FEFEFE"/>
                </a:solidFill>
                <a:latin typeface="Poppins Bold"/>
                <a:ea typeface="Poppins Bold"/>
                <a:cs typeface="Poppins Bold"/>
                <a:sym typeface="Poppins Bold"/>
              </a:rPr>
              <a:t>required </a:t>
            </a:r>
          </a:p>
          <a:p>
            <a:pPr algn="ctr">
              <a:lnSpc>
                <a:spcPts val="2380"/>
              </a:lnSpc>
              <a:spcBef>
                <a:spcPct val="0"/>
              </a:spcBef>
            </a:pPr>
            <a:r>
              <a:rPr lang="en-US" sz="1700" b="1" dirty="0">
                <a:solidFill>
                  <a:srgbClr val="FEFEFE"/>
                </a:solidFill>
                <a:latin typeface="Poppins Bold"/>
                <a:ea typeface="Poppins Bold"/>
                <a:cs typeface="Poppins Bold"/>
                <a:sym typeface="Poppins Bold"/>
              </a:rPr>
              <a:t>(under budget tab in ZG)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p:cNvGrpSpPr/>
        <p:nvPr/>
      </p:nvGrpSpPr>
      <p:grpSpPr>
        <a:xfrm>
          <a:off x="0" y="0"/>
          <a:ext cx="0" cy="0"/>
          <a:chOff x="0" y="0"/>
          <a:chExt cx="0" cy="0"/>
        </a:xfrm>
      </p:grpSpPr>
      <p:sp>
        <p:nvSpPr>
          <p:cNvPr id="2" name="AutoShape 2"/>
          <p:cNvSpPr/>
          <p:nvPr/>
        </p:nvSpPr>
        <p:spPr>
          <a:xfrm>
            <a:off x="877215" y="1233214"/>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 name="Freeform 3"/>
          <p:cNvSpPr/>
          <p:nvPr/>
        </p:nvSpPr>
        <p:spPr>
          <a:xfrm>
            <a:off x="3407896" y="1852870"/>
            <a:ext cx="8670265" cy="7503459"/>
          </a:xfrm>
          <a:custGeom>
            <a:avLst/>
            <a:gdLst/>
            <a:ahLst/>
            <a:cxnLst/>
            <a:rect l="l" t="t" r="r" b="b"/>
            <a:pathLst>
              <a:path w="8670265" h="7503459">
                <a:moveTo>
                  <a:pt x="0" y="0"/>
                </a:moveTo>
                <a:lnTo>
                  <a:pt x="8670264" y="0"/>
                </a:lnTo>
                <a:lnTo>
                  <a:pt x="8670264" y="7503459"/>
                </a:lnTo>
                <a:lnTo>
                  <a:pt x="0" y="7503459"/>
                </a:lnTo>
                <a:lnTo>
                  <a:pt x="0" y="0"/>
                </a:lnTo>
                <a:close/>
              </a:path>
            </a:pathLst>
          </a:custGeom>
          <a:blipFill>
            <a:blip r:embed="rId2"/>
            <a:stretch>
              <a:fillRect/>
            </a:stretch>
          </a:blipFill>
        </p:spPr>
        <p:txBody>
          <a:bodyPr/>
          <a:lstStyle/>
          <a:p>
            <a:endParaRPr lang="en-US"/>
          </a:p>
        </p:txBody>
      </p:sp>
      <p:sp>
        <p:nvSpPr>
          <p:cNvPr id="4" name="Freeform 4"/>
          <p:cNvSpPr/>
          <p:nvPr/>
        </p:nvSpPr>
        <p:spPr>
          <a:xfrm rot="-4340155">
            <a:off x="6682413" y="3848695"/>
            <a:ext cx="3293908" cy="1931054"/>
          </a:xfrm>
          <a:custGeom>
            <a:avLst/>
            <a:gdLst/>
            <a:ahLst/>
            <a:cxnLst/>
            <a:rect l="l" t="t" r="r" b="b"/>
            <a:pathLst>
              <a:path w="3293908" h="1931054">
                <a:moveTo>
                  <a:pt x="0" y="0"/>
                </a:moveTo>
                <a:lnTo>
                  <a:pt x="3293908" y="0"/>
                </a:lnTo>
                <a:lnTo>
                  <a:pt x="3293908" y="1931054"/>
                </a:lnTo>
                <a:lnTo>
                  <a:pt x="0" y="19310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2101661" y="3807954"/>
            <a:ext cx="5509556" cy="2988934"/>
            <a:chOff x="0" y="0"/>
            <a:chExt cx="7346075" cy="3985246"/>
          </a:xfrm>
        </p:grpSpPr>
        <p:sp>
          <p:nvSpPr>
            <p:cNvPr id="6" name="Freeform 6"/>
            <p:cNvSpPr/>
            <p:nvPr/>
          </p:nvSpPr>
          <p:spPr>
            <a:xfrm>
              <a:off x="0" y="0"/>
              <a:ext cx="7346075" cy="3985246"/>
            </a:xfrm>
            <a:custGeom>
              <a:avLst/>
              <a:gdLst/>
              <a:ahLst/>
              <a:cxnLst/>
              <a:rect l="l" t="t" r="r" b="b"/>
              <a:pathLst>
                <a:path w="7346075" h="3985246">
                  <a:moveTo>
                    <a:pt x="0" y="0"/>
                  </a:moveTo>
                  <a:lnTo>
                    <a:pt x="7346075" y="0"/>
                  </a:lnTo>
                  <a:lnTo>
                    <a:pt x="7346075" y="3985246"/>
                  </a:lnTo>
                  <a:lnTo>
                    <a:pt x="0" y="39852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2382177" y="1210911"/>
              <a:ext cx="4234647" cy="1563423"/>
            </a:xfrm>
            <a:prstGeom prst="rect">
              <a:avLst/>
            </a:prstGeom>
          </p:spPr>
          <p:txBody>
            <a:bodyPr lIns="0" tIns="0" rIns="0" bIns="0" rtlCol="0" anchor="t">
              <a:spAutoFit/>
            </a:bodyPr>
            <a:lstStyle/>
            <a:p>
              <a:pPr algn="ctr">
                <a:lnSpc>
                  <a:spcPts val="3025"/>
                </a:lnSpc>
              </a:pPr>
              <a:r>
                <a:rPr lang="en-US" sz="2801" b="1" dirty="0">
                  <a:solidFill>
                    <a:srgbClr val="FEFEFE"/>
                  </a:solidFill>
                  <a:latin typeface="Poppins Bold"/>
                  <a:ea typeface="Poppins Bold"/>
                  <a:cs typeface="Poppins Bold"/>
                  <a:sym typeface="Poppins Bold"/>
                </a:rPr>
                <a:t>required </a:t>
              </a:r>
            </a:p>
            <a:p>
              <a:pPr algn="ctr">
                <a:lnSpc>
                  <a:spcPts val="3025"/>
                </a:lnSpc>
              </a:pPr>
              <a:r>
                <a:rPr lang="en-US" sz="2801" b="1" dirty="0">
                  <a:solidFill>
                    <a:srgbClr val="FEFEFE"/>
                  </a:solidFill>
                  <a:latin typeface="Poppins Bold"/>
                  <a:ea typeface="Poppins Bold"/>
                  <a:cs typeface="Poppins Bold"/>
                  <a:sym typeface="Poppins Bold"/>
                </a:rPr>
                <a:t>if requesting salary</a:t>
              </a:r>
            </a:p>
          </p:txBody>
        </p:sp>
      </p:grpSp>
      <p:sp>
        <p:nvSpPr>
          <p:cNvPr id="8" name="Freeform 8"/>
          <p:cNvSpPr/>
          <p:nvPr/>
        </p:nvSpPr>
        <p:spPr>
          <a:xfrm rot="-4340155">
            <a:off x="6580241" y="7283767"/>
            <a:ext cx="3498251" cy="2050849"/>
          </a:xfrm>
          <a:custGeom>
            <a:avLst/>
            <a:gdLst/>
            <a:ahLst/>
            <a:cxnLst/>
            <a:rect l="l" t="t" r="r" b="b"/>
            <a:pathLst>
              <a:path w="3498251" h="2050849">
                <a:moveTo>
                  <a:pt x="0" y="0"/>
                </a:moveTo>
                <a:lnTo>
                  <a:pt x="3498251" y="0"/>
                </a:lnTo>
                <a:lnTo>
                  <a:pt x="3498251" y="2050850"/>
                </a:lnTo>
                <a:lnTo>
                  <a:pt x="0" y="20508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9208736" y="3503766"/>
            <a:ext cx="3270417" cy="989301"/>
          </a:xfrm>
          <a:custGeom>
            <a:avLst/>
            <a:gdLst/>
            <a:ahLst/>
            <a:cxnLst/>
            <a:rect l="l" t="t" r="r" b="b"/>
            <a:pathLst>
              <a:path w="3270417" h="989301">
                <a:moveTo>
                  <a:pt x="0" y="0"/>
                </a:moveTo>
                <a:lnTo>
                  <a:pt x="3270416" y="0"/>
                </a:lnTo>
                <a:lnTo>
                  <a:pt x="3270416" y="989301"/>
                </a:lnTo>
                <a:lnTo>
                  <a:pt x="0" y="9893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9316402" y="7181980"/>
            <a:ext cx="3369952" cy="1019410"/>
          </a:xfrm>
          <a:custGeom>
            <a:avLst/>
            <a:gdLst/>
            <a:ahLst/>
            <a:cxnLst/>
            <a:rect l="l" t="t" r="r" b="b"/>
            <a:pathLst>
              <a:path w="3369952" h="1019410">
                <a:moveTo>
                  <a:pt x="0" y="0"/>
                </a:moveTo>
                <a:lnTo>
                  <a:pt x="3369951" y="0"/>
                </a:lnTo>
                <a:lnTo>
                  <a:pt x="3369951" y="1019410"/>
                </a:lnTo>
                <a:lnTo>
                  <a:pt x="0" y="10194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2078160" y="4493067"/>
            <a:ext cx="6296999" cy="539794"/>
          </a:xfrm>
          <a:custGeom>
            <a:avLst/>
            <a:gdLst/>
            <a:ahLst/>
            <a:cxnLst/>
            <a:rect l="l" t="t" r="r" b="b"/>
            <a:pathLst>
              <a:path w="6296999" h="539794">
                <a:moveTo>
                  <a:pt x="0" y="0"/>
                </a:moveTo>
                <a:lnTo>
                  <a:pt x="6296999" y="0"/>
                </a:lnTo>
                <a:lnTo>
                  <a:pt x="6296999" y="539794"/>
                </a:lnTo>
                <a:lnTo>
                  <a:pt x="0" y="539794"/>
                </a:lnTo>
                <a:lnTo>
                  <a:pt x="0" y="0"/>
                </a:lnTo>
                <a:close/>
              </a:path>
            </a:pathLst>
          </a:custGeom>
          <a:blipFill>
            <a:blip r:embed="rId9"/>
            <a:stretch>
              <a:fillRect l="-1314" r="-1314"/>
            </a:stretch>
          </a:blipFill>
        </p:spPr>
        <p:txBody>
          <a:bodyPr/>
          <a:lstStyle/>
          <a:p>
            <a:endParaRPr lang="en-US"/>
          </a:p>
        </p:txBody>
      </p:sp>
      <p:sp>
        <p:nvSpPr>
          <p:cNvPr id="12" name="Freeform 12"/>
          <p:cNvSpPr/>
          <p:nvPr/>
        </p:nvSpPr>
        <p:spPr>
          <a:xfrm>
            <a:off x="12078160" y="8292268"/>
            <a:ext cx="6209840" cy="464287"/>
          </a:xfrm>
          <a:custGeom>
            <a:avLst/>
            <a:gdLst/>
            <a:ahLst/>
            <a:cxnLst/>
            <a:rect l="l" t="t" r="r" b="b"/>
            <a:pathLst>
              <a:path w="6209840" h="464287">
                <a:moveTo>
                  <a:pt x="0" y="0"/>
                </a:moveTo>
                <a:lnTo>
                  <a:pt x="6209840" y="0"/>
                </a:lnTo>
                <a:lnTo>
                  <a:pt x="6209840" y="464287"/>
                </a:lnTo>
                <a:lnTo>
                  <a:pt x="0" y="464287"/>
                </a:lnTo>
                <a:lnTo>
                  <a:pt x="0" y="0"/>
                </a:lnTo>
                <a:close/>
              </a:path>
            </a:pathLst>
          </a:custGeom>
          <a:blipFill>
            <a:blip r:embed="rId10"/>
            <a:stretch>
              <a:fillRect/>
            </a:stretch>
          </a:blipFill>
        </p:spPr>
        <p:txBody>
          <a:bodyPr/>
          <a:lstStyle/>
          <a:p>
            <a:endParaRPr lang="en-US"/>
          </a:p>
        </p:txBody>
      </p:sp>
      <p:sp>
        <p:nvSpPr>
          <p:cNvPr id="13" name="Freeform 13"/>
          <p:cNvSpPr/>
          <p:nvPr/>
        </p:nvSpPr>
        <p:spPr>
          <a:xfrm rot="3802073">
            <a:off x="16945239" y="7417567"/>
            <a:ext cx="1142652" cy="739867"/>
          </a:xfrm>
          <a:custGeom>
            <a:avLst/>
            <a:gdLst/>
            <a:ahLst/>
            <a:cxnLst/>
            <a:rect l="l" t="t" r="r" b="b"/>
            <a:pathLst>
              <a:path w="1142652" h="739867">
                <a:moveTo>
                  <a:pt x="0" y="0"/>
                </a:moveTo>
                <a:lnTo>
                  <a:pt x="1142652" y="0"/>
                </a:lnTo>
                <a:lnTo>
                  <a:pt x="1142652" y="739867"/>
                </a:lnTo>
                <a:lnTo>
                  <a:pt x="0" y="7398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14"/>
          <p:cNvSpPr txBox="1"/>
          <p:nvPr/>
        </p:nvSpPr>
        <p:spPr>
          <a:xfrm>
            <a:off x="393280" y="92108"/>
            <a:ext cx="17570574" cy="936592"/>
          </a:xfrm>
          <a:prstGeom prst="rect">
            <a:avLst/>
          </a:prstGeom>
        </p:spPr>
        <p:txBody>
          <a:bodyPr lIns="0" tIns="0" rIns="0" bIns="0" rtlCol="0" anchor="t">
            <a:spAutoFit/>
          </a:bodyPr>
          <a:lstStyle/>
          <a:p>
            <a:pPr algn="ctr">
              <a:lnSpc>
                <a:spcPts val="7699"/>
              </a:lnSpc>
            </a:pPr>
            <a:r>
              <a:rPr lang="en-US" sz="5499" b="1">
                <a:solidFill>
                  <a:srgbClr val="000000"/>
                </a:solidFill>
                <a:latin typeface="Playfair Display Bold"/>
                <a:ea typeface="Playfair Display Bold"/>
                <a:cs typeface="Playfair Display Bold"/>
                <a:sym typeface="Playfair Display Bold"/>
              </a:rPr>
              <a:t>Attachment #4: Proposed Budget Spreadsheet (pg 3)</a:t>
            </a:r>
          </a:p>
        </p:txBody>
      </p:sp>
      <p:sp>
        <p:nvSpPr>
          <p:cNvPr id="15" name="TextBox 15"/>
          <p:cNvSpPr txBox="1"/>
          <p:nvPr/>
        </p:nvSpPr>
        <p:spPr>
          <a:xfrm>
            <a:off x="12580574" y="3779379"/>
            <a:ext cx="4830211" cy="611240"/>
          </a:xfrm>
          <a:prstGeom prst="rect">
            <a:avLst/>
          </a:prstGeom>
        </p:spPr>
        <p:txBody>
          <a:bodyPr lIns="0" tIns="0" rIns="0" bIns="0" rtlCol="0" anchor="t">
            <a:spAutoFit/>
          </a:bodyPr>
          <a:lstStyle/>
          <a:p>
            <a:pPr algn="ctr">
              <a:lnSpc>
                <a:spcPts val="2520"/>
              </a:lnSpc>
            </a:pPr>
            <a:r>
              <a:rPr lang="en-US" sz="1800" b="1" dirty="0">
                <a:solidFill>
                  <a:srgbClr val="000000"/>
                </a:solidFill>
                <a:latin typeface="Canva Sans Bold"/>
                <a:ea typeface="Canva Sans Bold"/>
                <a:cs typeface="Canva Sans Bold"/>
                <a:sym typeface="Canva Sans Bold"/>
              </a:rPr>
              <a:t>Total from this column must match requested amount here on pg. 1</a:t>
            </a:r>
          </a:p>
        </p:txBody>
      </p:sp>
      <p:sp>
        <p:nvSpPr>
          <p:cNvPr id="16" name="TextBox 16"/>
          <p:cNvSpPr txBox="1"/>
          <p:nvPr/>
        </p:nvSpPr>
        <p:spPr>
          <a:xfrm>
            <a:off x="12686353" y="7467593"/>
            <a:ext cx="4830211" cy="611240"/>
          </a:xfrm>
          <a:prstGeom prst="rect">
            <a:avLst/>
          </a:prstGeom>
        </p:spPr>
        <p:txBody>
          <a:bodyPr lIns="0" tIns="0" rIns="0" bIns="0" rtlCol="0" anchor="t">
            <a:spAutoFit/>
          </a:bodyPr>
          <a:lstStyle/>
          <a:p>
            <a:pPr algn="ctr">
              <a:lnSpc>
                <a:spcPts val="2520"/>
              </a:lnSpc>
            </a:pPr>
            <a:r>
              <a:rPr lang="en-US" sz="1800" b="1">
                <a:solidFill>
                  <a:srgbClr val="000000"/>
                </a:solidFill>
                <a:latin typeface="Canva Sans Bold"/>
                <a:ea typeface="Canva Sans Bold"/>
                <a:cs typeface="Canva Sans Bold"/>
                <a:sym typeface="Canva Sans Bold"/>
              </a:rPr>
              <a:t>Total from this column must match requested amount here on pg. 1</a:t>
            </a:r>
          </a:p>
        </p:txBody>
      </p:sp>
      <p:sp>
        <p:nvSpPr>
          <p:cNvPr id="17" name="Freeform 17"/>
          <p:cNvSpPr/>
          <p:nvPr/>
        </p:nvSpPr>
        <p:spPr>
          <a:xfrm rot="3802073">
            <a:off x="16805741" y="3767752"/>
            <a:ext cx="1142652" cy="739867"/>
          </a:xfrm>
          <a:custGeom>
            <a:avLst/>
            <a:gdLst/>
            <a:ahLst/>
            <a:cxnLst/>
            <a:rect l="l" t="t" r="r" b="b"/>
            <a:pathLst>
              <a:path w="1142652" h="739867">
                <a:moveTo>
                  <a:pt x="0" y="0"/>
                </a:moveTo>
                <a:lnTo>
                  <a:pt x="1142652" y="0"/>
                </a:lnTo>
                <a:lnTo>
                  <a:pt x="1142652" y="739867"/>
                </a:lnTo>
                <a:lnTo>
                  <a:pt x="0" y="7398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rot="983973">
            <a:off x="17009214" y="4493067"/>
            <a:ext cx="1299677" cy="761935"/>
          </a:xfrm>
          <a:custGeom>
            <a:avLst/>
            <a:gdLst/>
            <a:ahLst/>
            <a:cxnLst/>
            <a:rect l="l" t="t" r="r" b="b"/>
            <a:pathLst>
              <a:path w="1299677" h="761935">
                <a:moveTo>
                  <a:pt x="0" y="0"/>
                </a:moveTo>
                <a:lnTo>
                  <a:pt x="1299677" y="0"/>
                </a:lnTo>
                <a:lnTo>
                  <a:pt x="1299677" y="761935"/>
                </a:lnTo>
                <a:lnTo>
                  <a:pt x="0" y="7619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rot="983973">
            <a:off x="16907201" y="8246805"/>
            <a:ext cx="1299677" cy="761935"/>
          </a:xfrm>
          <a:custGeom>
            <a:avLst/>
            <a:gdLst/>
            <a:ahLst/>
            <a:cxnLst/>
            <a:rect l="l" t="t" r="r" b="b"/>
            <a:pathLst>
              <a:path w="1299677" h="761935">
                <a:moveTo>
                  <a:pt x="0" y="0"/>
                </a:moveTo>
                <a:lnTo>
                  <a:pt x="1299677" y="0"/>
                </a:lnTo>
                <a:lnTo>
                  <a:pt x="1299677" y="761936"/>
                </a:lnTo>
                <a:lnTo>
                  <a:pt x="0" y="7619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02378" y="-567714"/>
            <a:ext cx="16383488" cy="12093993"/>
          </a:xfrm>
          <a:custGeom>
            <a:avLst/>
            <a:gdLst/>
            <a:ahLst/>
            <a:cxnLst/>
            <a:rect l="l" t="t" r="r" b="b"/>
            <a:pathLst>
              <a:path w="16383488" h="12093993">
                <a:moveTo>
                  <a:pt x="0" y="0"/>
                </a:moveTo>
                <a:lnTo>
                  <a:pt x="16383488" y="0"/>
                </a:lnTo>
                <a:lnTo>
                  <a:pt x="16383488" y="12093993"/>
                </a:lnTo>
                <a:lnTo>
                  <a:pt x="0" y="120939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877215" y="1099742"/>
            <a:ext cx="16533570"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4" name="Group 4"/>
          <p:cNvGrpSpPr>
            <a:grpSpLocks noChangeAspect="1"/>
          </p:cNvGrpSpPr>
          <p:nvPr/>
        </p:nvGrpSpPr>
        <p:grpSpPr>
          <a:xfrm>
            <a:off x="12451081" y="1460645"/>
            <a:ext cx="4664810" cy="7365710"/>
            <a:chOff x="0" y="0"/>
            <a:chExt cx="5642229" cy="8909050"/>
          </a:xfrm>
        </p:grpSpPr>
        <p:sp>
          <p:nvSpPr>
            <p:cNvPr id="5" name="Freeform 5"/>
            <p:cNvSpPr/>
            <p:nvPr/>
          </p:nvSpPr>
          <p:spPr>
            <a:xfrm>
              <a:off x="9525" y="9525"/>
              <a:ext cx="5623179" cy="8890000"/>
            </a:xfrm>
            <a:custGeom>
              <a:avLst/>
              <a:gdLst/>
              <a:ahLst/>
              <a:cxnLst/>
              <a:rect l="l" t="t" r="r" b="b"/>
              <a:pathLst>
                <a:path w="5623179" h="8890000">
                  <a:moveTo>
                    <a:pt x="2811653" y="635"/>
                  </a:moveTo>
                  <a:cubicBezTo>
                    <a:pt x="2792603" y="254"/>
                    <a:pt x="2773553" y="0"/>
                    <a:pt x="2754503" y="0"/>
                  </a:cubicBezTo>
                  <a:cubicBezTo>
                    <a:pt x="1492631" y="0"/>
                    <a:pt x="20955" y="1137539"/>
                    <a:pt x="0" y="2792730"/>
                  </a:cubicBezTo>
                  <a:lnTo>
                    <a:pt x="0" y="8890000"/>
                  </a:lnTo>
                  <a:lnTo>
                    <a:pt x="5623179" y="8890000"/>
                  </a:lnTo>
                  <a:lnTo>
                    <a:pt x="5623179" y="2792730"/>
                  </a:lnTo>
                  <a:cubicBezTo>
                    <a:pt x="5602224" y="1137539"/>
                    <a:pt x="4130548" y="0"/>
                    <a:pt x="2868676" y="0"/>
                  </a:cubicBezTo>
                  <a:cubicBezTo>
                    <a:pt x="2849753" y="0"/>
                    <a:pt x="2830703" y="254"/>
                    <a:pt x="2811653" y="635"/>
                  </a:cubicBezTo>
                  <a:close/>
                </a:path>
              </a:pathLst>
            </a:custGeom>
            <a:solidFill>
              <a:srgbClr val="FF9059"/>
            </a:solidFill>
          </p:spPr>
          <p:txBody>
            <a:bodyPr/>
            <a:lstStyle/>
            <a:p>
              <a:endParaRPr lang="en-US"/>
            </a:p>
          </p:txBody>
        </p:sp>
        <p:sp>
          <p:nvSpPr>
            <p:cNvPr id="6" name="Freeform 6"/>
            <p:cNvSpPr/>
            <p:nvPr/>
          </p:nvSpPr>
          <p:spPr>
            <a:xfrm>
              <a:off x="0" y="0"/>
              <a:ext cx="5642229" cy="8909050"/>
            </a:xfrm>
            <a:custGeom>
              <a:avLst/>
              <a:gdLst/>
              <a:ahLst/>
              <a:cxnLst/>
              <a:rect l="l" t="t" r="r" b="b"/>
              <a:pathLst>
                <a:path w="5642229" h="8909050">
                  <a:moveTo>
                    <a:pt x="4727321" y="778256"/>
                  </a:moveTo>
                  <a:cubicBezTo>
                    <a:pt x="4203319" y="290957"/>
                    <a:pt x="3512058" y="0"/>
                    <a:pt x="2878201" y="0"/>
                  </a:cubicBezTo>
                  <a:cubicBezTo>
                    <a:pt x="2859151" y="0"/>
                    <a:pt x="2840101" y="254"/>
                    <a:pt x="2821051" y="635"/>
                  </a:cubicBezTo>
                  <a:cubicBezTo>
                    <a:pt x="2802001" y="254"/>
                    <a:pt x="2782951" y="0"/>
                    <a:pt x="2763901" y="0"/>
                  </a:cubicBezTo>
                  <a:cubicBezTo>
                    <a:pt x="2130171" y="0"/>
                    <a:pt x="1438910" y="290957"/>
                    <a:pt x="914908" y="778256"/>
                  </a:cubicBezTo>
                  <a:cubicBezTo>
                    <a:pt x="334645" y="1317879"/>
                    <a:pt x="9652" y="2036699"/>
                    <a:pt x="0" y="2802255"/>
                  </a:cubicBezTo>
                  <a:lnTo>
                    <a:pt x="0" y="8909050"/>
                  </a:lnTo>
                  <a:lnTo>
                    <a:pt x="5642229" y="8909050"/>
                  </a:lnTo>
                  <a:lnTo>
                    <a:pt x="5642229" y="2802128"/>
                  </a:lnTo>
                  <a:cubicBezTo>
                    <a:pt x="5632577" y="2036699"/>
                    <a:pt x="5307584" y="1317879"/>
                    <a:pt x="4727321" y="778256"/>
                  </a:cubicBezTo>
                  <a:close/>
                  <a:moveTo>
                    <a:pt x="5623179" y="8890000"/>
                  </a:moveTo>
                  <a:lnTo>
                    <a:pt x="19050" y="8890000"/>
                  </a:lnTo>
                  <a:lnTo>
                    <a:pt x="19050" y="2802382"/>
                  </a:lnTo>
                  <a:cubicBezTo>
                    <a:pt x="28702" y="2042160"/>
                    <a:pt x="351409" y="1328293"/>
                    <a:pt x="927989" y="792099"/>
                  </a:cubicBezTo>
                  <a:cubicBezTo>
                    <a:pt x="1448435" y="308102"/>
                    <a:pt x="2134870" y="19050"/>
                    <a:pt x="2764028" y="19050"/>
                  </a:cubicBezTo>
                  <a:cubicBezTo>
                    <a:pt x="2782951" y="19050"/>
                    <a:pt x="2801874" y="19304"/>
                    <a:pt x="2820924" y="19685"/>
                  </a:cubicBezTo>
                  <a:lnTo>
                    <a:pt x="2821432" y="19685"/>
                  </a:lnTo>
                  <a:cubicBezTo>
                    <a:pt x="2840482" y="19304"/>
                    <a:pt x="2859405" y="19050"/>
                    <a:pt x="2878328" y="19050"/>
                  </a:cubicBezTo>
                  <a:cubicBezTo>
                    <a:pt x="3507486" y="19050"/>
                    <a:pt x="4193794" y="308102"/>
                    <a:pt x="4714367" y="792099"/>
                  </a:cubicBezTo>
                  <a:cubicBezTo>
                    <a:pt x="5290820" y="1328166"/>
                    <a:pt x="5613654" y="2042160"/>
                    <a:pt x="5623306" y="2802255"/>
                  </a:cubicBezTo>
                  <a:lnTo>
                    <a:pt x="5623306" y="8890000"/>
                  </a:lnTo>
                  <a:close/>
                  <a:moveTo>
                    <a:pt x="4674743" y="855472"/>
                  </a:moveTo>
                  <a:cubicBezTo>
                    <a:pt x="4166743" y="383032"/>
                    <a:pt x="3498215" y="101092"/>
                    <a:pt x="2886329" y="101092"/>
                  </a:cubicBezTo>
                  <a:cubicBezTo>
                    <a:pt x="2867914" y="101092"/>
                    <a:pt x="2849499" y="101346"/>
                    <a:pt x="2830957" y="101727"/>
                  </a:cubicBezTo>
                  <a:lnTo>
                    <a:pt x="2829433" y="101727"/>
                  </a:lnTo>
                  <a:lnTo>
                    <a:pt x="2827401" y="101727"/>
                  </a:lnTo>
                  <a:cubicBezTo>
                    <a:pt x="2808859" y="101346"/>
                    <a:pt x="2790444" y="101092"/>
                    <a:pt x="2772029" y="101092"/>
                  </a:cubicBezTo>
                  <a:cubicBezTo>
                    <a:pt x="2160143" y="101092"/>
                    <a:pt x="1491488" y="383159"/>
                    <a:pt x="983615" y="855472"/>
                  </a:cubicBezTo>
                  <a:cubicBezTo>
                    <a:pt x="421259" y="1378331"/>
                    <a:pt x="106299" y="2074037"/>
                    <a:pt x="97028" y="2814320"/>
                  </a:cubicBezTo>
                  <a:lnTo>
                    <a:pt x="97028" y="8832215"/>
                  </a:lnTo>
                  <a:lnTo>
                    <a:pt x="5561457" y="8832215"/>
                  </a:lnTo>
                  <a:lnTo>
                    <a:pt x="5561457" y="2815336"/>
                  </a:lnTo>
                  <a:cubicBezTo>
                    <a:pt x="5552059" y="2074418"/>
                    <a:pt x="5237099" y="1378331"/>
                    <a:pt x="4674743" y="855472"/>
                  </a:cubicBezTo>
                  <a:close/>
                  <a:moveTo>
                    <a:pt x="5542407" y="8813165"/>
                  </a:moveTo>
                  <a:lnTo>
                    <a:pt x="116078" y="8813165"/>
                  </a:lnTo>
                  <a:lnTo>
                    <a:pt x="116078" y="2814447"/>
                  </a:lnTo>
                  <a:cubicBezTo>
                    <a:pt x="125349" y="2079498"/>
                    <a:pt x="438150" y="1388745"/>
                    <a:pt x="996569" y="869315"/>
                  </a:cubicBezTo>
                  <a:cubicBezTo>
                    <a:pt x="1501140" y="400177"/>
                    <a:pt x="2164842" y="120015"/>
                    <a:pt x="2772029" y="120015"/>
                  </a:cubicBezTo>
                  <a:cubicBezTo>
                    <a:pt x="2790317" y="120015"/>
                    <a:pt x="2808605" y="120269"/>
                    <a:pt x="2826893" y="120650"/>
                  </a:cubicBezTo>
                  <a:lnTo>
                    <a:pt x="2829433" y="120650"/>
                  </a:lnTo>
                  <a:lnTo>
                    <a:pt x="2831465" y="120650"/>
                  </a:lnTo>
                  <a:cubicBezTo>
                    <a:pt x="2849753" y="120269"/>
                    <a:pt x="2868041" y="120015"/>
                    <a:pt x="2886329" y="120015"/>
                  </a:cubicBezTo>
                  <a:cubicBezTo>
                    <a:pt x="3493516" y="120015"/>
                    <a:pt x="4157345" y="400177"/>
                    <a:pt x="4661789" y="869315"/>
                  </a:cubicBezTo>
                  <a:cubicBezTo>
                    <a:pt x="5220335" y="1388745"/>
                    <a:pt x="5533009" y="2079879"/>
                    <a:pt x="5542280" y="2815463"/>
                  </a:cubicBezTo>
                  <a:lnTo>
                    <a:pt x="5542407" y="8813165"/>
                  </a:lnTo>
                  <a:close/>
                </a:path>
              </a:pathLst>
            </a:custGeom>
            <a:solidFill>
              <a:srgbClr val="C67439"/>
            </a:solidFill>
          </p:spPr>
          <p:txBody>
            <a:bodyPr/>
            <a:lstStyle/>
            <a:p>
              <a:endParaRPr lang="en-US"/>
            </a:p>
          </p:txBody>
        </p:sp>
        <p:sp>
          <p:nvSpPr>
            <p:cNvPr id="7" name="Freeform 7"/>
            <p:cNvSpPr/>
            <p:nvPr/>
          </p:nvSpPr>
          <p:spPr>
            <a:xfrm>
              <a:off x="217297" y="217297"/>
              <a:ext cx="5207635" cy="8474456"/>
            </a:xfrm>
            <a:custGeom>
              <a:avLst/>
              <a:gdLst/>
              <a:ahLst/>
              <a:cxnLst/>
              <a:rect l="l" t="t" r="r" b="b"/>
              <a:pathLst>
                <a:path w="5207635" h="8474456">
                  <a:moveTo>
                    <a:pt x="2599055" y="635"/>
                  </a:moveTo>
                  <a:cubicBezTo>
                    <a:pt x="2581529" y="254"/>
                    <a:pt x="2564130" y="0"/>
                    <a:pt x="2546731" y="0"/>
                  </a:cubicBezTo>
                  <a:cubicBezTo>
                    <a:pt x="1950720" y="0"/>
                    <a:pt x="1287399" y="282194"/>
                    <a:pt x="784733" y="778383"/>
                  </a:cubicBezTo>
                  <a:cubicBezTo>
                    <a:pt x="325247" y="1232154"/>
                    <a:pt x="9271" y="1855851"/>
                    <a:pt x="0" y="2584958"/>
                  </a:cubicBezTo>
                  <a:lnTo>
                    <a:pt x="0" y="8474456"/>
                  </a:lnTo>
                  <a:cubicBezTo>
                    <a:pt x="0" y="8474456"/>
                    <a:pt x="5207635" y="8474456"/>
                    <a:pt x="5207635" y="8474456"/>
                  </a:cubicBezTo>
                  <a:cubicBezTo>
                    <a:pt x="5207635" y="8474456"/>
                    <a:pt x="5207635" y="2584958"/>
                    <a:pt x="5207635" y="2587625"/>
                  </a:cubicBezTo>
                  <a:cubicBezTo>
                    <a:pt x="5198364" y="1855851"/>
                    <a:pt x="4882388" y="1232154"/>
                    <a:pt x="4422902" y="778510"/>
                  </a:cubicBezTo>
                  <a:cubicBezTo>
                    <a:pt x="3920362" y="282321"/>
                    <a:pt x="3256915" y="127"/>
                    <a:pt x="2660903" y="127"/>
                  </a:cubicBezTo>
                  <a:cubicBezTo>
                    <a:pt x="2643505" y="127"/>
                    <a:pt x="2626105" y="381"/>
                    <a:pt x="2608580" y="762"/>
                  </a:cubicBezTo>
                  <a:cubicBezTo>
                    <a:pt x="2605405" y="762"/>
                    <a:pt x="2602230" y="762"/>
                    <a:pt x="2599055" y="635"/>
                  </a:cubicBezTo>
                  <a:close/>
                </a:path>
              </a:pathLst>
            </a:custGeom>
            <a:blipFill>
              <a:blip r:embed="rId4"/>
              <a:stretch>
                <a:fillRect l="-38726" r="-105523"/>
              </a:stretch>
            </a:blipFill>
          </p:spPr>
          <p:txBody>
            <a:bodyPr/>
            <a:lstStyle/>
            <a:p>
              <a:endParaRPr lang="en-US"/>
            </a:p>
          </p:txBody>
        </p:sp>
      </p:grpSp>
      <p:sp>
        <p:nvSpPr>
          <p:cNvPr id="8" name="TextBox 8"/>
          <p:cNvSpPr txBox="1"/>
          <p:nvPr/>
        </p:nvSpPr>
        <p:spPr>
          <a:xfrm>
            <a:off x="738948" y="2577432"/>
            <a:ext cx="10741971" cy="7366632"/>
          </a:xfrm>
          <a:prstGeom prst="rect">
            <a:avLst/>
          </a:prstGeom>
        </p:spPr>
        <p:txBody>
          <a:bodyPr lIns="0" tIns="0" rIns="0" bIns="0" rtlCol="0" anchor="t">
            <a:spAutoFit/>
          </a:bodyPr>
          <a:lstStyle/>
          <a:p>
            <a:pPr algn="l">
              <a:lnSpc>
                <a:spcPts val="3220"/>
              </a:lnSpc>
            </a:pPr>
            <a:r>
              <a:rPr lang="en-US" sz="2300" dirty="0">
                <a:solidFill>
                  <a:srgbClr val="000000"/>
                </a:solidFill>
                <a:latin typeface="Poppins"/>
                <a:ea typeface="Poppins"/>
                <a:cs typeface="Poppins"/>
                <a:sym typeface="Poppins"/>
              </a:rPr>
              <a:t>The Outside Agency Grant (OAG) has been in operation since at least 2001 and has dispersed more than $90 million in funds into Clark County since then. </a:t>
            </a:r>
          </a:p>
          <a:p>
            <a:pPr algn="l">
              <a:lnSpc>
                <a:spcPts val="3220"/>
              </a:lnSpc>
            </a:pPr>
            <a:endParaRPr lang="en-US" sz="2300" dirty="0">
              <a:solidFill>
                <a:srgbClr val="000000"/>
              </a:solidFill>
              <a:latin typeface="Poppins"/>
              <a:ea typeface="Poppins"/>
              <a:cs typeface="Poppins"/>
              <a:sym typeface="Poppins"/>
            </a:endParaRPr>
          </a:p>
          <a:p>
            <a:pPr algn="l">
              <a:lnSpc>
                <a:spcPts val="3220"/>
              </a:lnSpc>
            </a:pPr>
            <a:r>
              <a:rPr lang="en-US" sz="2300" dirty="0">
                <a:solidFill>
                  <a:srgbClr val="000000"/>
                </a:solidFill>
                <a:latin typeface="Poppins"/>
                <a:ea typeface="Poppins"/>
                <a:cs typeface="Poppins"/>
                <a:sym typeface="Poppins"/>
              </a:rPr>
              <a:t>The program is designed to supplement services provided directly by the County or are funded in lieu of the County’s needing to establish such programs.</a:t>
            </a:r>
          </a:p>
          <a:p>
            <a:pPr algn="l">
              <a:lnSpc>
                <a:spcPts val="3220"/>
              </a:lnSpc>
            </a:pPr>
            <a:endParaRPr lang="en-US" sz="2300" dirty="0">
              <a:solidFill>
                <a:srgbClr val="000000"/>
              </a:solidFill>
              <a:latin typeface="Poppins"/>
              <a:ea typeface="Poppins"/>
              <a:cs typeface="Poppins"/>
              <a:sym typeface="Poppins"/>
            </a:endParaRPr>
          </a:p>
          <a:p>
            <a:pPr algn="l">
              <a:lnSpc>
                <a:spcPts val="3220"/>
              </a:lnSpc>
              <a:spcBef>
                <a:spcPct val="0"/>
              </a:spcBef>
            </a:pPr>
            <a:r>
              <a:rPr lang="en-US" sz="2300" dirty="0">
                <a:solidFill>
                  <a:srgbClr val="000000"/>
                </a:solidFill>
                <a:latin typeface="Poppins"/>
                <a:ea typeface="Poppins"/>
                <a:cs typeface="Poppins"/>
                <a:sym typeface="Poppins"/>
              </a:rPr>
              <a:t>Projects must provide services and assistance that substantially benefit Clark County residents, including:</a:t>
            </a:r>
          </a:p>
          <a:p>
            <a:pPr marL="496571" lvl="1" indent="-248285" algn="l">
              <a:lnSpc>
                <a:spcPts val="3220"/>
              </a:lnSpc>
              <a:buFont typeface="Arial"/>
              <a:buChar char="•"/>
            </a:pPr>
            <a:r>
              <a:rPr lang="en-US" sz="2300" dirty="0">
                <a:solidFill>
                  <a:srgbClr val="000000"/>
                </a:solidFill>
                <a:latin typeface="Poppins"/>
                <a:ea typeface="Poppins"/>
                <a:cs typeface="Poppins"/>
                <a:sym typeface="Poppins"/>
              </a:rPr>
              <a:t>Programs and services needed by disadvantaged citizens to increase their self-sufficiency and personal independence;</a:t>
            </a:r>
          </a:p>
          <a:p>
            <a:pPr marL="496571" lvl="1" indent="-248285" algn="l">
              <a:lnSpc>
                <a:spcPts val="3220"/>
              </a:lnSpc>
              <a:buFont typeface="Arial"/>
              <a:buChar char="•"/>
            </a:pPr>
            <a:r>
              <a:rPr lang="en-US" sz="2300" dirty="0">
                <a:solidFill>
                  <a:srgbClr val="000000"/>
                </a:solidFill>
                <a:latin typeface="Poppins"/>
                <a:ea typeface="Poppins"/>
                <a:cs typeface="Poppins"/>
                <a:sym typeface="Poppins"/>
              </a:rPr>
              <a:t>Programs or events that foster community pride or cohesiveness; and/or </a:t>
            </a:r>
          </a:p>
          <a:p>
            <a:pPr marL="496571" lvl="1" indent="-248285" algn="l">
              <a:lnSpc>
                <a:spcPts val="3220"/>
              </a:lnSpc>
              <a:buFont typeface="Arial"/>
              <a:buChar char="•"/>
            </a:pPr>
            <a:r>
              <a:rPr lang="en-US" sz="2300" dirty="0">
                <a:solidFill>
                  <a:srgbClr val="000000"/>
                </a:solidFill>
                <a:latin typeface="Poppins"/>
                <a:ea typeface="Poppins"/>
                <a:cs typeface="Poppins"/>
                <a:sym typeface="Poppins"/>
              </a:rPr>
              <a:t>Facilities and projects that strengthen community infrastructure. </a:t>
            </a:r>
          </a:p>
          <a:p>
            <a:pPr algn="l">
              <a:lnSpc>
                <a:spcPts val="3220"/>
              </a:lnSpc>
            </a:pPr>
            <a:endParaRPr lang="en-US" sz="2300" dirty="0">
              <a:solidFill>
                <a:srgbClr val="000000"/>
              </a:solidFill>
              <a:latin typeface="Poppins"/>
              <a:ea typeface="Poppins"/>
              <a:cs typeface="Poppins"/>
              <a:sym typeface="Poppins"/>
            </a:endParaRPr>
          </a:p>
          <a:p>
            <a:pPr algn="l">
              <a:lnSpc>
                <a:spcPts val="3220"/>
              </a:lnSpc>
            </a:pPr>
            <a:r>
              <a:rPr lang="en-US" sz="2300" b="1" u="sng" dirty="0">
                <a:solidFill>
                  <a:srgbClr val="000000"/>
                </a:solidFill>
                <a:latin typeface="Poppins"/>
                <a:ea typeface="Poppins"/>
                <a:cs typeface="Poppins"/>
                <a:sym typeface="Poppins"/>
              </a:rPr>
              <a:t>Grant applications are only accepted from nonprofits and local government entities.</a:t>
            </a:r>
          </a:p>
        </p:txBody>
      </p:sp>
      <p:sp>
        <p:nvSpPr>
          <p:cNvPr id="9" name="TextBox 9"/>
          <p:cNvSpPr txBox="1"/>
          <p:nvPr/>
        </p:nvSpPr>
        <p:spPr>
          <a:xfrm>
            <a:off x="1028700" y="1615440"/>
            <a:ext cx="11422381" cy="1019142"/>
          </a:xfrm>
          <a:prstGeom prst="rect">
            <a:avLst/>
          </a:prstGeom>
        </p:spPr>
        <p:txBody>
          <a:bodyPr lIns="0" tIns="0" rIns="0" bIns="0" rtlCol="0" anchor="t">
            <a:spAutoFit/>
          </a:bodyPr>
          <a:lstStyle/>
          <a:p>
            <a:pPr algn="l">
              <a:lnSpc>
                <a:spcPts val="6900"/>
              </a:lnSpc>
            </a:pPr>
            <a:r>
              <a:rPr lang="en-US" sz="7500" b="1">
                <a:solidFill>
                  <a:srgbClr val="000000"/>
                </a:solidFill>
                <a:latin typeface="Poppins Semi-Bold"/>
                <a:ea typeface="Poppins Semi-Bold"/>
                <a:cs typeface="Poppins Semi-Bold"/>
                <a:sym typeface="Poppins Semi-Bold"/>
              </a:rPr>
              <a:t>BACKGROUND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p:cNvGrpSpPr/>
        <p:nvPr/>
      </p:nvGrpSpPr>
      <p:grpSpPr>
        <a:xfrm>
          <a:off x="0" y="0"/>
          <a:ext cx="0" cy="0"/>
          <a:chOff x="0" y="0"/>
          <a:chExt cx="0" cy="0"/>
        </a:xfrm>
      </p:grpSpPr>
      <p:sp>
        <p:nvSpPr>
          <p:cNvPr id="2" name="AutoShape 2"/>
          <p:cNvSpPr/>
          <p:nvPr/>
        </p:nvSpPr>
        <p:spPr>
          <a:xfrm>
            <a:off x="877215" y="1385308"/>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Freeform 4"/>
          <p:cNvSpPr/>
          <p:nvPr/>
        </p:nvSpPr>
        <p:spPr>
          <a:xfrm>
            <a:off x="766388" y="7471336"/>
            <a:ext cx="8099697" cy="2045856"/>
          </a:xfrm>
          <a:custGeom>
            <a:avLst/>
            <a:gdLst/>
            <a:ahLst/>
            <a:cxnLst/>
            <a:rect l="l" t="t" r="r" b="b"/>
            <a:pathLst>
              <a:path w="8099697" h="2045856">
                <a:moveTo>
                  <a:pt x="0" y="0"/>
                </a:moveTo>
                <a:lnTo>
                  <a:pt x="8099697" y="0"/>
                </a:lnTo>
                <a:lnTo>
                  <a:pt x="8099697" y="2045856"/>
                </a:lnTo>
                <a:lnTo>
                  <a:pt x="0" y="2045856"/>
                </a:lnTo>
                <a:lnTo>
                  <a:pt x="0" y="0"/>
                </a:lnTo>
                <a:close/>
              </a:path>
            </a:pathLst>
          </a:custGeom>
          <a:blipFill>
            <a:blip r:embed="rId2"/>
            <a:stretch>
              <a:fillRect l="-843" r="-1728"/>
            </a:stretch>
          </a:blipFill>
        </p:spPr>
        <p:txBody>
          <a:bodyPr/>
          <a:lstStyle/>
          <a:p>
            <a:endParaRPr lang="en-US"/>
          </a:p>
        </p:txBody>
      </p:sp>
      <p:sp>
        <p:nvSpPr>
          <p:cNvPr id="5" name="TextBox 5"/>
          <p:cNvSpPr txBox="1"/>
          <p:nvPr/>
        </p:nvSpPr>
        <p:spPr>
          <a:xfrm>
            <a:off x="877215" y="-46088"/>
            <a:ext cx="16533570" cy="1285875"/>
          </a:xfrm>
          <a:prstGeom prst="rect">
            <a:avLst/>
          </a:prstGeom>
        </p:spPr>
        <p:txBody>
          <a:bodyPr lIns="0" tIns="0" rIns="0" bIns="0" rtlCol="0" anchor="t">
            <a:spAutoFit/>
          </a:bodyPr>
          <a:lstStyle/>
          <a:p>
            <a:pPr algn="ctr">
              <a:lnSpc>
                <a:spcPts val="10500"/>
              </a:lnSpc>
            </a:pPr>
            <a:r>
              <a:rPr lang="en-US" sz="7500" b="1">
                <a:solidFill>
                  <a:srgbClr val="000000"/>
                </a:solidFill>
                <a:latin typeface="Playfair Display Bold"/>
                <a:ea typeface="Playfair Display Bold"/>
                <a:cs typeface="Playfair Display Bold"/>
                <a:sym typeface="Playfair Display Bold"/>
              </a:rPr>
              <a:t>Attachment #5: Leveraged Resources</a:t>
            </a:r>
          </a:p>
        </p:txBody>
      </p:sp>
      <p:sp>
        <p:nvSpPr>
          <p:cNvPr id="6" name="TextBox 6"/>
          <p:cNvSpPr txBox="1"/>
          <p:nvPr/>
        </p:nvSpPr>
        <p:spPr>
          <a:xfrm>
            <a:off x="9056502" y="1734470"/>
            <a:ext cx="8838218" cy="8135114"/>
          </a:xfrm>
          <a:prstGeom prst="rect">
            <a:avLst/>
          </a:prstGeom>
        </p:spPr>
        <p:txBody>
          <a:bodyPr lIns="0" tIns="0" rIns="0" bIns="0" rtlCol="0" anchor="t">
            <a:spAutoFit/>
          </a:bodyPr>
          <a:lstStyle/>
          <a:p>
            <a:pPr algn="l">
              <a:lnSpc>
                <a:spcPts val="2807"/>
              </a:lnSpc>
            </a:pPr>
            <a:r>
              <a:rPr lang="en-US" sz="2599" dirty="0">
                <a:solidFill>
                  <a:srgbClr val="000000"/>
                </a:solidFill>
                <a:latin typeface="Poppins"/>
                <a:ea typeface="Poppins"/>
                <a:cs typeface="Poppins"/>
                <a:sym typeface="Poppins"/>
              </a:rPr>
              <a:t>Leveraged resources refer to the additional support and assets that a project can access beyond the primary grant funding. These resources can come from various sources and help to maximize the impact of the grant. They can include:</a:t>
            </a:r>
          </a:p>
          <a:p>
            <a:pPr marL="561339" lvl="1" indent="-280669" algn="l">
              <a:lnSpc>
                <a:spcPts val="2807"/>
              </a:lnSpc>
              <a:buFont typeface="Arial"/>
              <a:buChar char="•"/>
            </a:pPr>
            <a:r>
              <a:rPr lang="en-US" sz="2599" b="1" dirty="0">
                <a:solidFill>
                  <a:srgbClr val="000000"/>
                </a:solidFill>
                <a:latin typeface="Poppins Bold"/>
                <a:ea typeface="Poppins Bold"/>
                <a:cs typeface="Poppins Bold"/>
                <a:sym typeface="Poppins Bold"/>
              </a:rPr>
              <a:t>Financial Contributions:</a:t>
            </a:r>
          </a:p>
          <a:p>
            <a:pPr marL="1122678" lvl="2" indent="-374226" algn="l">
              <a:lnSpc>
                <a:spcPts val="2807"/>
              </a:lnSpc>
              <a:buFont typeface="Arial"/>
              <a:buChar char="⚬"/>
            </a:pPr>
            <a:r>
              <a:rPr lang="en-US" sz="2599" dirty="0">
                <a:solidFill>
                  <a:srgbClr val="000000"/>
                </a:solidFill>
                <a:latin typeface="Poppins"/>
                <a:ea typeface="Poppins"/>
                <a:cs typeface="Poppins"/>
                <a:sym typeface="Poppins"/>
              </a:rPr>
              <a:t>Such as donations and program income.</a:t>
            </a:r>
          </a:p>
          <a:p>
            <a:pPr marL="561339" lvl="1" indent="-280669" algn="l">
              <a:lnSpc>
                <a:spcPts val="2807"/>
              </a:lnSpc>
              <a:buFont typeface="Arial"/>
              <a:buChar char="•"/>
            </a:pPr>
            <a:r>
              <a:rPr lang="en-US" sz="2599" b="1" dirty="0">
                <a:solidFill>
                  <a:srgbClr val="000000"/>
                </a:solidFill>
                <a:latin typeface="Poppins Bold"/>
                <a:ea typeface="Poppins Bold"/>
                <a:cs typeface="Poppins Bold"/>
                <a:sym typeface="Poppins Bold"/>
              </a:rPr>
              <a:t>In-kind Contributions:</a:t>
            </a:r>
          </a:p>
          <a:p>
            <a:pPr marL="1122678" lvl="2" indent="-374226" algn="l">
              <a:lnSpc>
                <a:spcPts val="2807"/>
              </a:lnSpc>
              <a:buFont typeface="Arial"/>
              <a:buChar char="⚬"/>
            </a:pPr>
            <a:r>
              <a:rPr lang="en-US" sz="2599" dirty="0">
                <a:solidFill>
                  <a:srgbClr val="000000"/>
                </a:solidFill>
                <a:latin typeface="Poppins"/>
                <a:ea typeface="Poppins"/>
                <a:cs typeface="Poppins"/>
                <a:sym typeface="Poppins"/>
              </a:rPr>
              <a:t>Non-cash support, such as donated goods, services, or volunteer time. Examples include donated office space, equipment, or professional services.</a:t>
            </a:r>
          </a:p>
          <a:p>
            <a:pPr marL="1684017" lvl="3" indent="-421004" algn="l">
              <a:lnSpc>
                <a:spcPts val="2807"/>
              </a:lnSpc>
              <a:buFont typeface="Arial"/>
              <a:buChar char="￭"/>
            </a:pPr>
            <a:r>
              <a:rPr lang="en-US" sz="2599" u="sng" dirty="0">
                <a:solidFill>
                  <a:srgbClr val="000000"/>
                </a:solidFill>
                <a:latin typeface="Poppins"/>
                <a:ea typeface="Poppins"/>
                <a:cs typeface="Poppins"/>
                <a:sym typeface="Poppins"/>
                <a:hlinkClick r:id="rId3" tooltip="https://www.trueimpact.com/social-impact-resources/social-value-of-volunteerism"/>
              </a:rPr>
              <a:t>Use this resource to calculate the in-kind contribution of volunteers.</a:t>
            </a:r>
          </a:p>
          <a:p>
            <a:pPr marL="561339" lvl="1" indent="-280669" algn="l">
              <a:lnSpc>
                <a:spcPts val="2807"/>
              </a:lnSpc>
              <a:buFont typeface="Arial"/>
              <a:buChar char="•"/>
            </a:pPr>
            <a:r>
              <a:rPr lang="en-US" sz="2599" b="1" dirty="0">
                <a:solidFill>
                  <a:srgbClr val="000000"/>
                </a:solidFill>
                <a:latin typeface="Poppins Bold"/>
                <a:ea typeface="Poppins Bold"/>
                <a:cs typeface="Poppins Bold"/>
                <a:sym typeface="Poppins Bold"/>
              </a:rPr>
              <a:t>Existing Assets:</a:t>
            </a:r>
          </a:p>
          <a:p>
            <a:pPr marL="1122678" lvl="2" indent="-374226" algn="l">
              <a:lnSpc>
                <a:spcPts val="2807"/>
              </a:lnSpc>
              <a:buFont typeface="Arial"/>
              <a:buChar char="⚬"/>
            </a:pPr>
            <a:r>
              <a:rPr lang="en-US" sz="2599" dirty="0">
                <a:solidFill>
                  <a:srgbClr val="000000"/>
                </a:solidFill>
                <a:latin typeface="Poppins"/>
                <a:ea typeface="Poppins"/>
                <a:cs typeface="Poppins"/>
                <a:sym typeface="Poppins"/>
              </a:rPr>
              <a:t>Utilizing existing resources within your organization, such as staff expertise, facilities (space), or technology.</a:t>
            </a:r>
          </a:p>
          <a:p>
            <a:pPr algn="l">
              <a:lnSpc>
                <a:spcPts val="2807"/>
              </a:lnSpc>
            </a:pPr>
            <a:endParaRPr lang="en-US" sz="2599" dirty="0">
              <a:solidFill>
                <a:srgbClr val="000000"/>
              </a:solidFill>
              <a:latin typeface="Poppins"/>
              <a:ea typeface="Poppins"/>
              <a:cs typeface="Poppins"/>
              <a:sym typeface="Poppins"/>
            </a:endParaRPr>
          </a:p>
          <a:p>
            <a:pPr algn="l">
              <a:lnSpc>
                <a:spcPts val="2807"/>
              </a:lnSpc>
            </a:pPr>
            <a:r>
              <a:rPr lang="en-US" sz="2599" dirty="0">
                <a:solidFill>
                  <a:srgbClr val="000000"/>
                </a:solidFill>
                <a:latin typeface="Poppins"/>
                <a:ea typeface="Poppins"/>
                <a:cs typeface="Poppins"/>
                <a:sym typeface="Poppins"/>
              </a:rPr>
              <a:t>By leveraging these resources, you demonstrate your ability to mobilize additional support and enhance the overall effectiveness and sustainability of your project. </a:t>
            </a:r>
          </a:p>
        </p:txBody>
      </p:sp>
      <p:pic>
        <p:nvPicPr>
          <p:cNvPr id="8" name="Picture 7">
            <a:extLst>
              <a:ext uri="{FF2B5EF4-FFF2-40B4-BE49-F238E27FC236}">
                <a16:creationId xmlns:a16="http://schemas.microsoft.com/office/drawing/2014/main" id="{178B1B41-188E-B764-B69A-BCCD3F316CFE}"/>
              </a:ext>
            </a:extLst>
          </p:cNvPr>
          <p:cNvPicPr>
            <a:picLocks noChangeAspect="1"/>
          </p:cNvPicPr>
          <p:nvPr/>
        </p:nvPicPr>
        <p:blipFill>
          <a:blip r:embed="rId4"/>
          <a:stretch>
            <a:fillRect/>
          </a:stretch>
        </p:blipFill>
        <p:spPr>
          <a:xfrm>
            <a:off x="766388" y="1730446"/>
            <a:ext cx="8099697" cy="574089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p:cNvGrpSpPr/>
        <p:nvPr/>
      </p:nvGrpSpPr>
      <p:grpSpPr>
        <a:xfrm>
          <a:off x="0" y="0"/>
          <a:ext cx="0" cy="0"/>
          <a:chOff x="0" y="0"/>
          <a:chExt cx="0" cy="0"/>
        </a:xfrm>
      </p:grpSpPr>
      <p:sp>
        <p:nvSpPr>
          <p:cNvPr id="2" name="AutoShape 2"/>
          <p:cNvSpPr/>
          <p:nvPr/>
        </p:nvSpPr>
        <p:spPr>
          <a:xfrm>
            <a:off x="877215" y="1047750"/>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 name="Freeform 3"/>
          <p:cNvSpPr/>
          <p:nvPr/>
        </p:nvSpPr>
        <p:spPr>
          <a:xfrm>
            <a:off x="1028700" y="1219200"/>
            <a:ext cx="6781864" cy="8984817"/>
          </a:xfrm>
          <a:custGeom>
            <a:avLst/>
            <a:gdLst/>
            <a:ahLst/>
            <a:cxnLst/>
            <a:rect l="l" t="t" r="r" b="b"/>
            <a:pathLst>
              <a:path w="6781864" h="8984817">
                <a:moveTo>
                  <a:pt x="0" y="0"/>
                </a:moveTo>
                <a:lnTo>
                  <a:pt x="6781864" y="0"/>
                </a:lnTo>
                <a:lnTo>
                  <a:pt x="6781864" y="8984817"/>
                </a:lnTo>
                <a:lnTo>
                  <a:pt x="0" y="8984817"/>
                </a:lnTo>
                <a:lnTo>
                  <a:pt x="0" y="0"/>
                </a:lnTo>
                <a:close/>
              </a:path>
            </a:pathLst>
          </a:custGeom>
          <a:blipFill>
            <a:blip r:embed="rId2"/>
            <a:stretch>
              <a:fillRect/>
            </a:stretch>
          </a:blipFill>
        </p:spPr>
        <p:txBody>
          <a:bodyPr/>
          <a:lstStyle/>
          <a:p>
            <a:endParaRPr lang="en-US"/>
          </a:p>
        </p:txBody>
      </p:sp>
      <p:sp>
        <p:nvSpPr>
          <p:cNvPr id="4" name="Freeform 4"/>
          <p:cNvSpPr/>
          <p:nvPr/>
        </p:nvSpPr>
        <p:spPr>
          <a:xfrm>
            <a:off x="6899673" y="1388278"/>
            <a:ext cx="2341536" cy="708315"/>
          </a:xfrm>
          <a:custGeom>
            <a:avLst/>
            <a:gdLst/>
            <a:ahLst/>
            <a:cxnLst/>
            <a:rect l="l" t="t" r="r" b="b"/>
            <a:pathLst>
              <a:path w="2341536" h="708315">
                <a:moveTo>
                  <a:pt x="0" y="0"/>
                </a:moveTo>
                <a:lnTo>
                  <a:pt x="2341536" y="0"/>
                </a:lnTo>
                <a:lnTo>
                  <a:pt x="2341536" y="708314"/>
                </a:lnTo>
                <a:lnTo>
                  <a:pt x="0" y="708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983973">
            <a:off x="4500754" y="2757597"/>
            <a:ext cx="1299677" cy="761935"/>
          </a:xfrm>
          <a:custGeom>
            <a:avLst/>
            <a:gdLst/>
            <a:ahLst/>
            <a:cxnLst/>
            <a:rect l="l" t="t" r="r" b="b"/>
            <a:pathLst>
              <a:path w="1299677" h="761935">
                <a:moveTo>
                  <a:pt x="0" y="0"/>
                </a:moveTo>
                <a:lnTo>
                  <a:pt x="1299677" y="0"/>
                </a:lnTo>
                <a:lnTo>
                  <a:pt x="1299677" y="761936"/>
                </a:lnTo>
                <a:lnTo>
                  <a:pt x="0" y="7619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5881553" y="2784408"/>
            <a:ext cx="2341536" cy="708315"/>
          </a:xfrm>
          <a:custGeom>
            <a:avLst/>
            <a:gdLst/>
            <a:ahLst/>
            <a:cxnLst/>
            <a:rect l="l" t="t" r="r" b="b"/>
            <a:pathLst>
              <a:path w="2341536" h="708315">
                <a:moveTo>
                  <a:pt x="0" y="0"/>
                </a:moveTo>
                <a:lnTo>
                  <a:pt x="2341536" y="0"/>
                </a:lnTo>
                <a:lnTo>
                  <a:pt x="2341536" y="708314"/>
                </a:lnTo>
                <a:lnTo>
                  <a:pt x="0" y="708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983973">
            <a:off x="5330664" y="7362201"/>
            <a:ext cx="1299677" cy="761935"/>
          </a:xfrm>
          <a:custGeom>
            <a:avLst/>
            <a:gdLst/>
            <a:ahLst/>
            <a:cxnLst/>
            <a:rect l="l" t="t" r="r" b="b"/>
            <a:pathLst>
              <a:path w="1299677" h="761935">
                <a:moveTo>
                  <a:pt x="0" y="0"/>
                </a:moveTo>
                <a:lnTo>
                  <a:pt x="1299676" y="0"/>
                </a:lnTo>
                <a:lnTo>
                  <a:pt x="1299676" y="761936"/>
                </a:lnTo>
                <a:lnTo>
                  <a:pt x="0" y="7619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6639796" y="7389012"/>
            <a:ext cx="2341536" cy="708315"/>
          </a:xfrm>
          <a:custGeom>
            <a:avLst/>
            <a:gdLst/>
            <a:ahLst/>
            <a:cxnLst/>
            <a:rect l="l" t="t" r="r" b="b"/>
            <a:pathLst>
              <a:path w="2341536" h="708315">
                <a:moveTo>
                  <a:pt x="0" y="0"/>
                </a:moveTo>
                <a:lnTo>
                  <a:pt x="2341536" y="0"/>
                </a:lnTo>
                <a:lnTo>
                  <a:pt x="2341536" y="708314"/>
                </a:lnTo>
                <a:lnTo>
                  <a:pt x="0" y="708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7820663" y="3466409"/>
            <a:ext cx="249778" cy="2245199"/>
          </a:xfrm>
          <a:custGeom>
            <a:avLst/>
            <a:gdLst/>
            <a:ahLst/>
            <a:cxnLst/>
            <a:rect l="l" t="t" r="r" b="b"/>
            <a:pathLst>
              <a:path w="249778" h="2245199">
                <a:moveTo>
                  <a:pt x="0" y="0"/>
                </a:moveTo>
                <a:lnTo>
                  <a:pt x="249778" y="0"/>
                </a:lnTo>
                <a:lnTo>
                  <a:pt x="249778" y="2245199"/>
                </a:lnTo>
                <a:lnTo>
                  <a:pt x="0" y="22451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877215" y="206747"/>
            <a:ext cx="16533570" cy="669859"/>
          </a:xfrm>
          <a:prstGeom prst="rect">
            <a:avLst/>
          </a:prstGeom>
        </p:spPr>
        <p:txBody>
          <a:bodyPr lIns="0" tIns="0" rIns="0" bIns="0" rtlCol="0" anchor="t">
            <a:spAutoFit/>
          </a:bodyPr>
          <a:lstStyle/>
          <a:p>
            <a:pPr algn="ctr">
              <a:lnSpc>
                <a:spcPts val="5599"/>
              </a:lnSpc>
            </a:pPr>
            <a:r>
              <a:rPr lang="en-US" sz="3999" b="1">
                <a:solidFill>
                  <a:srgbClr val="000000"/>
                </a:solidFill>
                <a:latin typeface="Playfair Display Bold"/>
                <a:ea typeface="Playfair Display Bold"/>
                <a:cs typeface="Playfair Display Bold"/>
                <a:sym typeface="Playfair Display Bold"/>
              </a:rPr>
              <a:t>Attachment #6: Disclosure of Ownership and Board of Directors List</a:t>
            </a:r>
          </a:p>
        </p:txBody>
      </p:sp>
      <p:sp>
        <p:nvSpPr>
          <p:cNvPr id="11" name="TextBox 11"/>
          <p:cNvSpPr txBox="1"/>
          <p:nvPr/>
        </p:nvSpPr>
        <p:spPr>
          <a:xfrm>
            <a:off x="9241209" y="1560692"/>
            <a:ext cx="9206253" cy="1080745"/>
          </a:xfrm>
          <a:prstGeom prst="rect">
            <a:avLst/>
          </a:prstGeom>
        </p:spPr>
        <p:txBody>
          <a:bodyPr lIns="0" tIns="0" rIns="0" bIns="0" rtlCol="0" anchor="t">
            <a:spAutoFit/>
          </a:bodyPr>
          <a:lstStyle/>
          <a:p>
            <a:pPr algn="l">
              <a:lnSpc>
                <a:spcPts val="2807"/>
              </a:lnSpc>
            </a:pPr>
            <a:r>
              <a:rPr lang="en-US" sz="2599" dirty="0">
                <a:solidFill>
                  <a:srgbClr val="000000"/>
                </a:solidFill>
                <a:latin typeface="Poppins"/>
                <a:ea typeface="Poppins"/>
                <a:cs typeface="Poppins"/>
                <a:sym typeface="Poppins"/>
              </a:rPr>
              <a:t>Checking one of these boxes is mandatory. Do not</a:t>
            </a:r>
          </a:p>
          <a:p>
            <a:pPr algn="l">
              <a:lnSpc>
                <a:spcPts val="2807"/>
              </a:lnSpc>
            </a:pPr>
            <a:r>
              <a:rPr lang="en-US" sz="2599" dirty="0">
                <a:solidFill>
                  <a:srgbClr val="000000"/>
                </a:solidFill>
                <a:latin typeface="Poppins"/>
                <a:ea typeface="Poppins"/>
                <a:cs typeface="Poppins"/>
                <a:sym typeface="Poppins"/>
              </a:rPr>
              <a:t>leave blank.</a:t>
            </a:r>
          </a:p>
          <a:p>
            <a:pPr algn="l">
              <a:lnSpc>
                <a:spcPts val="2807"/>
              </a:lnSpc>
            </a:pPr>
            <a:endParaRPr lang="en-US" sz="2599" dirty="0">
              <a:solidFill>
                <a:srgbClr val="000000"/>
              </a:solidFill>
              <a:latin typeface="Poppins"/>
              <a:ea typeface="Poppins"/>
              <a:cs typeface="Poppins"/>
              <a:sym typeface="Poppins"/>
            </a:endParaRPr>
          </a:p>
        </p:txBody>
      </p:sp>
      <p:sp>
        <p:nvSpPr>
          <p:cNvPr id="12" name="TextBox 12"/>
          <p:cNvSpPr txBox="1"/>
          <p:nvPr/>
        </p:nvSpPr>
        <p:spPr>
          <a:xfrm>
            <a:off x="8342799" y="2952622"/>
            <a:ext cx="9206253" cy="1080745"/>
          </a:xfrm>
          <a:prstGeom prst="rect">
            <a:avLst/>
          </a:prstGeom>
        </p:spPr>
        <p:txBody>
          <a:bodyPr lIns="0" tIns="0" rIns="0" bIns="0" rtlCol="0" anchor="t">
            <a:spAutoFit/>
          </a:bodyPr>
          <a:lstStyle/>
          <a:p>
            <a:pPr algn="l">
              <a:lnSpc>
                <a:spcPts val="2807"/>
              </a:lnSpc>
            </a:pPr>
            <a:r>
              <a:rPr lang="en-US" sz="2599" dirty="0">
                <a:solidFill>
                  <a:srgbClr val="000000"/>
                </a:solidFill>
                <a:latin typeface="Poppins"/>
                <a:ea typeface="Poppins"/>
                <a:cs typeface="Poppins"/>
                <a:sym typeface="Poppins"/>
              </a:rPr>
              <a:t>Entering a number here is mandatory. Do not leave blank. (if your organization has zero employees, mark 0 here)</a:t>
            </a:r>
          </a:p>
        </p:txBody>
      </p:sp>
      <p:sp>
        <p:nvSpPr>
          <p:cNvPr id="13" name="TextBox 13"/>
          <p:cNvSpPr txBox="1"/>
          <p:nvPr/>
        </p:nvSpPr>
        <p:spPr>
          <a:xfrm>
            <a:off x="9144000" y="7714836"/>
            <a:ext cx="9206253" cy="721672"/>
          </a:xfrm>
          <a:prstGeom prst="rect">
            <a:avLst/>
          </a:prstGeom>
        </p:spPr>
        <p:txBody>
          <a:bodyPr lIns="0" tIns="0" rIns="0" bIns="0" rtlCol="0" anchor="t">
            <a:spAutoFit/>
          </a:bodyPr>
          <a:lstStyle/>
          <a:p>
            <a:pPr algn="l">
              <a:lnSpc>
                <a:spcPts val="2807"/>
              </a:lnSpc>
            </a:pPr>
            <a:r>
              <a:rPr lang="en-US" sz="2599" dirty="0">
                <a:solidFill>
                  <a:srgbClr val="000000"/>
                </a:solidFill>
                <a:latin typeface="Poppins"/>
                <a:ea typeface="Poppins"/>
                <a:cs typeface="Poppins"/>
                <a:sym typeface="Poppins"/>
              </a:rPr>
              <a:t>Answering this question is mandatory. Do not leave</a:t>
            </a:r>
          </a:p>
          <a:p>
            <a:pPr algn="l">
              <a:lnSpc>
                <a:spcPts val="2807"/>
              </a:lnSpc>
            </a:pPr>
            <a:r>
              <a:rPr lang="en-US" sz="2599" dirty="0">
                <a:solidFill>
                  <a:srgbClr val="000000"/>
                </a:solidFill>
                <a:latin typeface="Poppins"/>
                <a:ea typeface="Poppins"/>
                <a:cs typeface="Poppins"/>
                <a:sym typeface="Poppins"/>
              </a:rPr>
              <a:t>blank.</a:t>
            </a:r>
          </a:p>
        </p:txBody>
      </p:sp>
      <p:sp>
        <p:nvSpPr>
          <p:cNvPr id="14" name="TextBox 14"/>
          <p:cNvSpPr txBox="1"/>
          <p:nvPr/>
        </p:nvSpPr>
        <p:spPr>
          <a:xfrm>
            <a:off x="8223089" y="4407402"/>
            <a:ext cx="9206253" cy="362600"/>
          </a:xfrm>
          <a:prstGeom prst="rect">
            <a:avLst/>
          </a:prstGeom>
        </p:spPr>
        <p:txBody>
          <a:bodyPr lIns="0" tIns="0" rIns="0" bIns="0" rtlCol="0" anchor="t">
            <a:spAutoFit/>
          </a:bodyPr>
          <a:lstStyle/>
          <a:p>
            <a:pPr algn="l">
              <a:lnSpc>
                <a:spcPts val="2807"/>
              </a:lnSpc>
            </a:pPr>
            <a:r>
              <a:rPr lang="en-US" sz="2599" dirty="0">
                <a:solidFill>
                  <a:srgbClr val="000000"/>
                </a:solidFill>
                <a:latin typeface="Poppins"/>
                <a:ea typeface="Poppins"/>
                <a:cs typeface="Poppins"/>
                <a:sym typeface="Poppins"/>
              </a:rPr>
              <a:t>Filling this out is mandatory. Do not leave blank.</a:t>
            </a:r>
          </a:p>
        </p:txBody>
      </p:sp>
      <p:sp>
        <p:nvSpPr>
          <p:cNvPr id="15" name="Freeform 15"/>
          <p:cNvSpPr/>
          <p:nvPr/>
        </p:nvSpPr>
        <p:spPr>
          <a:xfrm>
            <a:off x="7888481" y="9178017"/>
            <a:ext cx="114142" cy="1025999"/>
          </a:xfrm>
          <a:custGeom>
            <a:avLst/>
            <a:gdLst/>
            <a:ahLst/>
            <a:cxnLst/>
            <a:rect l="l" t="t" r="r" b="b"/>
            <a:pathLst>
              <a:path w="114142" h="1025999">
                <a:moveTo>
                  <a:pt x="0" y="0"/>
                </a:moveTo>
                <a:lnTo>
                  <a:pt x="114142" y="0"/>
                </a:lnTo>
                <a:lnTo>
                  <a:pt x="114142" y="1026000"/>
                </a:lnTo>
                <a:lnTo>
                  <a:pt x="0" y="1026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TextBox 16"/>
          <p:cNvSpPr txBox="1"/>
          <p:nvPr/>
        </p:nvSpPr>
        <p:spPr>
          <a:xfrm>
            <a:off x="8204532" y="9504534"/>
            <a:ext cx="9206253" cy="382491"/>
          </a:xfrm>
          <a:prstGeom prst="rect">
            <a:avLst/>
          </a:prstGeom>
        </p:spPr>
        <p:txBody>
          <a:bodyPr lIns="0" tIns="0" rIns="0" bIns="0" rtlCol="0" anchor="t">
            <a:spAutoFit/>
          </a:bodyPr>
          <a:lstStyle/>
          <a:p>
            <a:pPr algn="l">
              <a:lnSpc>
                <a:spcPts val="2807"/>
              </a:lnSpc>
            </a:pPr>
            <a:r>
              <a:rPr lang="en-US" sz="2599">
                <a:solidFill>
                  <a:srgbClr val="000000"/>
                </a:solidFill>
                <a:latin typeface="Poppins"/>
                <a:ea typeface="Poppins"/>
                <a:cs typeface="Poppins"/>
                <a:sym typeface="Poppins"/>
              </a:rPr>
              <a:t>A signature is mandatory</a:t>
            </a:r>
          </a:p>
        </p:txBody>
      </p:sp>
      <p:sp>
        <p:nvSpPr>
          <p:cNvPr id="17" name="Oval 16">
            <a:extLst>
              <a:ext uri="{FF2B5EF4-FFF2-40B4-BE49-F238E27FC236}">
                <a16:creationId xmlns:a16="http://schemas.microsoft.com/office/drawing/2014/main" id="{03893A56-2060-85B0-866B-D6526BA1E58D}"/>
              </a:ext>
            </a:extLst>
          </p:cNvPr>
          <p:cNvSpPr/>
          <p:nvPr/>
        </p:nvSpPr>
        <p:spPr>
          <a:xfrm>
            <a:off x="1018601" y="1508934"/>
            <a:ext cx="6144199" cy="68073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p:cNvGrpSpPr/>
        <p:nvPr/>
      </p:nvGrpSpPr>
      <p:grpSpPr>
        <a:xfrm>
          <a:off x="0" y="0"/>
          <a:ext cx="0" cy="0"/>
          <a:chOff x="0" y="0"/>
          <a:chExt cx="0" cy="0"/>
        </a:xfrm>
      </p:grpSpPr>
      <p:sp>
        <p:nvSpPr>
          <p:cNvPr id="2" name="AutoShape 2"/>
          <p:cNvSpPr/>
          <p:nvPr/>
        </p:nvSpPr>
        <p:spPr>
          <a:xfrm>
            <a:off x="877215" y="1047750"/>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 name="Freeform 3"/>
          <p:cNvSpPr/>
          <p:nvPr/>
        </p:nvSpPr>
        <p:spPr>
          <a:xfrm>
            <a:off x="1028700" y="1219200"/>
            <a:ext cx="7081483" cy="8863736"/>
          </a:xfrm>
          <a:custGeom>
            <a:avLst/>
            <a:gdLst/>
            <a:ahLst/>
            <a:cxnLst/>
            <a:rect l="l" t="t" r="r" b="b"/>
            <a:pathLst>
              <a:path w="7081483" h="8863736">
                <a:moveTo>
                  <a:pt x="0" y="0"/>
                </a:moveTo>
                <a:lnTo>
                  <a:pt x="7081483" y="0"/>
                </a:lnTo>
                <a:lnTo>
                  <a:pt x="7081483" y="8863736"/>
                </a:lnTo>
                <a:lnTo>
                  <a:pt x="0" y="8863736"/>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144399" y="269875"/>
            <a:ext cx="17999203" cy="606425"/>
          </a:xfrm>
          <a:prstGeom prst="rect">
            <a:avLst/>
          </a:prstGeom>
        </p:spPr>
        <p:txBody>
          <a:bodyPr lIns="0" tIns="0" rIns="0" bIns="0" rtlCol="0" anchor="t">
            <a:spAutoFit/>
          </a:bodyPr>
          <a:lstStyle/>
          <a:p>
            <a:pPr algn="ctr">
              <a:lnSpc>
                <a:spcPts val="4900"/>
              </a:lnSpc>
            </a:pPr>
            <a:r>
              <a:rPr lang="en-US" sz="3500" b="1">
                <a:solidFill>
                  <a:srgbClr val="000000"/>
                </a:solidFill>
                <a:latin typeface="Playfair Display Bold"/>
                <a:ea typeface="Playfair Display Bold"/>
                <a:cs typeface="Playfair Display Bold"/>
                <a:sym typeface="Playfair Display Bold"/>
              </a:rPr>
              <a:t>Attachment #6: Disclosure of Ownership and Board of Directors List (continued)</a:t>
            </a:r>
          </a:p>
        </p:txBody>
      </p:sp>
      <p:sp>
        <p:nvSpPr>
          <p:cNvPr id="5" name="Freeform 5"/>
          <p:cNvSpPr/>
          <p:nvPr/>
        </p:nvSpPr>
        <p:spPr>
          <a:xfrm rot="983973">
            <a:off x="1158467" y="1368305"/>
            <a:ext cx="1869754" cy="1096143"/>
          </a:xfrm>
          <a:custGeom>
            <a:avLst/>
            <a:gdLst/>
            <a:ahLst/>
            <a:cxnLst/>
            <a:rect l="l" t="t" r="r" b="b"/>
            <a:pathLst>
              <a:path w="1869754" h="1096143">
                <a:moveTo>
                  <a:pt x="0" y="0"/>
                </a:moveTo>
                <a:lnTo>
                  <a:pt x="1869755" y="0"/>
                </a:lnTo>
                <a:lnTo>
                  <a:pt x="1869755" y="1096144"/>
                </a:lnTo>
                <a:lnTo>
                  <a:pt x="0" y="10961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8544574" y="2610849"/>
            <a:ext cx="8155852" cy="3281989"/>
          </a:xfrm>
          <a:prstGeom prst="rect">
            <a:avLst/>
          </a:prstGeom>
        </p:spPr>
        <p:txBody>
          <a:bodyPr lIns="0" tIns="0" rIns="0" bIns="0" rtlCol="0" anchor="t">
            <a:spAutoFit/>
          </a:bodyPr>
          <a:lstStyle/>
          <a:p>
            <a:pPr algn="ctr">
              <a:lnSpc>
                <a:spcPts val="4339"/>
              </a:lnSpc>
            </a:pPr>
            <a:r>
              <a:rPr lang="en-US" sz="3099" b="1" dirty="0">
                <a:solidFill>
                  <a:srgbClr val="FF2929"/>
                </a:solidFill>
                <a:latin typeface="Poppins Bold"/>
                <a:ea typeface="Poppins Bold"/>
                <a:cs typeface="Poppins Bold"/>
                <a:sym typeface="Poppins Bold"/>
              </a:rPr>
              <a:t>Please review and disclose relationships if applicable.</a:t>
            </a:r>
          </a:p>
          <a:p>
            <a:pPr algn="ctr">
              <a:lnSpc>
                <a:spcPts val="4339"/>
              </a:lnSpc>
            </a:pPr>
            <a:endParaRPr lang="en-US" sz="3099" b="1" dirty="0">
              <a:solidFill>
                <a:srgbClr val="FF2929"/>
              </a:solidFill>
              <a:latin typeface="Poppins Bold"/>
              <a:ea typeface="Poppins Bold"/>
              <a:cs typeface="Poppins Bold"/>
              <a:sym typeface="Poppins Bold"/>
            </a:endParaRPr>
          </a:p>
          <a:p>
            <a:pPr algn="ctr">
              <a:lnSpc>
                <a:spcPts val="4339"/>
              </a:lnSpc>
            </a:pPr>
            <a:r>
              <a:rPr lang="en-US" sz="3099" b="1" dirty="0">
                <a:solidFill>
                  <a:srgbClr val="FF2929"/>
                </a:solidFill>
                <a:latin typeface="Poppins Bold"/>
                <a:ea typeface="Poppins Bold"/>
                <a:cs typeface="Poppins Bold"/>
                <a:sym typeface="Poppins Bold"/>
              </a:rPr>
              <a:t>If no relationships exist, you MUST mark N/A on a line of the table.</a:t>
            </a:r>
          </a:p>
          <a:p>
            <a:pPr algn="ctr">
              <a:lnSpc>
                <a:spcPts val="4339"/>
              </a:lnSpc>
            </a:pPr>
            <a:endParaRPr lang="en-US" sz="3099" b="1" dirty="0">
              <a:solidFill>
                <a:srgbClr val="FF2929"/>
              </a:solidFill>
              <a:latin typeface="Poppins Bold"/>
              <a:ea typeface="Poppins Bold"/>
              <a:cs typeface="Poppins Bold"/>
              <a:sym typeface="Poppins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p:cNvGrpSpPr/>
        <p:nvPr/>
      </p:nvGrpSpPr>
      <p:grpSpPr>
        <a:xfrm>
          <a:off x="0" y="0"/>
          <a:ext cx="0" cy="0"/>
          <a:chOff x="0" y="0"/>
          <a:chExt cx="0" cy="0"/>
        </a:xfrm>
      </p:grpSpPr>
      <p:sp>
        <p:nvSpPr>
          <p:cNvPr id="2" name="AutoShape 2"/>
          <p:cNvSpPr/>
          <p:nvPr/>
        </p:nvSpPr>
        <p:spPr>
          <a:xfrm>
            <a:off x="877215" y="1233214"/>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TextBox 4"/>
          <p:cNvSpPr txBox="1"/>
          <p:nvPr/>
        </p:nvSpPr>
        <p:spPr>
          <a:xfrm>
            <a:off x="877215" y="174757"/>
            <a:ext cx="16533570" cy="853943"/>
          </a:xfrm>
          <a:prstGeom prst="rect">
            <a:avLst/>
          </a:prstGeom>
        </p:spPr>
        <p:txBody>
          <a:bodyPr lIns="0" tIns="0" rIns="0" bIns="0" rtlCol="0" anchor="t">
            <a:spAutoFit/>
          </a:bodyPr>
          <a:lstStyle/>
          <a:p>
            <a:pPr algn="ctr">
              <a:lnSpc>
                <a:spcPts val="7000"/>
              </a:lnSpc>
            </a:pPr>
            <a:r>
              <a:rPr lang="en-US" sz="5000" b="1">
                <a:solidFill>
                  <a:srgbClr val="000000"/>
                </a:solidFill>
                <a:latin typeface="Playfair Display Bold"/>
                <a:ea typeface="Playfair Display Bold"/>
                <a:cs typeface="Playfair Display Bold"/>
                <a:sym typeface="Playfair Display Bold"/>
              </a:rPr>
              <a:t>Attachment #7: Agency Compensation Disclosure Form</a:t>
            </a:r>
          </a:p>
        </p:txBody>
      </p:sp>
      <p:sp>
        <p:nvSpPr>
          <p:cNvPr id="5" name="TextBox 5"/>
          <p:cNvSpPr txBox="1"/>
          <p:nvPr/>
        </p:nvSpPr>
        <p:spPr>
          <a:xfrm>
            <a:off x="8402698" y="1320697"/>
            <a:ext cx="9580502" cy="8621271"/>
          </a:xfrm>
          <a:prstGeom prst="rect">
            <a:avLst/>
          </a:prstGeom>
        </p:spPr>
        <p:txBody>
          <a:bodyPr wrap="square" lIns="0" tIns="0" rIns="0" bIns="0" rtlCol="0" anchor="t">
            <a:spAutoFit/>
          </a:bodyPr>
          <a:lstStyle/>
          <a:p>
            <a:pPr algn="l">
              <a:lnSpc>
                <a:spcPts val="2807"/>
              </a:lnSpc>
            </a:pPr>
            <a:r>
              <a:rPr lang="en-US" sz="2599" dirty="0">
                <a:solidFill>
                  <a:srgbClr val="000000"/>
                </a:solidFill>
                <a:latin typeface="Poppins"/>
                <a:ea typeface="Poppins"/>
                <a:cs typeface="Poppins"/>
                <a:sym typeface="Poppins"/>
              </a:rPr>
              <a:t>Please list your Organization’s top five salaried positions and job titles for the last three years.</a:t>
            </a:r>
          </a:p>
          <a:p>
            <a:pPr algn="l">
              <a:lnSpc>
                <a:spcPts val="2807"/>
              </a:lnSpc>
            </a:pPr>
            <a:endParaRPr lang="en-US" sz="2599" dirty="0">
              <a:solidFill>
                <a:srgbClr val="000000"/>
              </a:solidFill>
              <a:latin typeface="Poppins"/>
              <a:ea typeface="Poppins"/>
              <a:cs typeface="Poppins"/>
              <a:sym typeface="Poppins"/>
            </a:endParaRPr>
          </a:p>
          <a:p>
            <a:pPr algn="l">
              <a:lnSpc>
                <a:spcPts val="2807"/>
              </a:lnSpc>
            </a:pPr>
            <a:r>
              <a:rPr lang="en-US" sz="2599" dirty="0">
                <a:solidFill>
                  <a:srgbClr val="000000"/>
                </a:solidFill>
                <a:latin typeface="Poppins"/>
                <a:ea typeface="Poppins"/>
                <a:cs typeface="Poppins"/>
                <a:sym typeface="Poppins"/>
              </a:rPr>
              <a:t>If your agency has no staff (volunteer only), please indicate $0 compensation and no paid positions.</a:t>
            </a:r>
          </a:p>
          <a:p>
            <a:pPr algn="l">
              <a:lnSpc>
                <a:spcPts val="2807"/>
              </a:lnSpc>
            </a:pPr>
            <a:endParaRPr lang="en-US" sz="2599" dirty="0">
              <a:solidFill>
                <a:srgbClr val="000000"/>
              </a:solidFill>
              <a:latin typeface="Poppins"/>
              <a:ea typeface="Poppins"/>
              <a:cs typeface="Poppins"/>
              <a:sym typeface="Poppins"/>
            </a:endParaRPr>
          </a:p>
          <a:p>
            <a:pPr algn="l">
              <a:lnSpc>
                <a:spcPts val="2807"/>
              </a:lnSpc>
            </a:pPr>
            <a:r>
              <a:rPr lang="en-US" sz="2599" dirty="0">
                <a:solidFill>
                  <a:srgbClr val="000000"/>
                </a:solidFill>
                <a:latin typeface="Poppins"/>
                <a:ea typeface="Poppins"/>
                <a:cs typeface="Poppins"/>
                <a:sym typeface="Poppins"/>
              </a:rPr>
              <a:t>Page 2:</a:t>
            </a:r>
          </a:p>
          <a:p>
            <a:pPr algn="l">
              <a:lnSpc>
                <a:spcPts val="2807"/>
              </a:lnSpc>
            </a:pPr>
            <a:endParaRPr lang="en-US" sz="2599" dirty="0">
              <a:solidFill>
                <a:srgbClr val="000000"/>
              </a:solidFill>
              <a:latin typeface="Poppins"/>
              <a:ea typeface="Poppins"/>
              <a:cs typeface="Poppins"/>
              <a:sym typeface="Poppins"/>
            </a:endParaRPr>
          </a:p>
          <a:p>
            <a:pPr algn="l">
              <a:lnSpc>
                <a:spcPts val="2807"/>
              </a:lnSpc>
            </a:pPr>
            <a:endParaRPr lang="en-US" sz="2599" dirty="0">
              <a:solidFill>
                <a:srgbClr val="000000"/>
              </a:solidFill>
              <a:latin typeface="Poppins"/>
              <a:ea typeface="Poppins"/>
              <a:cs typeface="Poppins"/>
              <a:sym typeface="Poppins"/>
            </a:endParaRPr>
          </a:p>
          <a:p>
            <a:pPr algn="l">
              <a:lnSpc>
                <a:spcPts val="2807"/>
              </a:lnSpc>
            </a:pPr>
            <a:endParaRPr lang="en-US" sz="2599" dirty="0">
              <a:solidFill>
                <a:srgbClr val="000000"/>
              </a:solidFill>
              <a:latin typeface="Poppins"/>
              <a:ea typeface="Poppins"/>
              <a:cs typeface="Poppins"/>
              <a:sym typeface="Poppins"/>
            </a:endParaRPr>
          </a:p>
          <a:p>
            <a:pPr algn="l">
              <a:lnSpc>
                <a:spcPts val="2807"/>
              </a:lnSpc>
            </a:pPr>
            <a:endParaRPr lang="en-US" sz="2599" dirty="0">
              <a:solidFill>
                <a:srgbClr val="000000"/>
              </a:solidFill>
              <a:latin typeface="Poppins"/>
              <a:ea typeface="Poppins"/>
              <a:cs typeface="Poppins"/>
              <a:sym typeface="Poppins"/>
            </a:endParaRPr>
          </a:p>
          <a:p>
            <a:pPr algn="l">
              <a:lnSpc>
                <a:spcPts val="2807"/>
              </a:lnSpc>
            </a:pPr>
            <a:endParaRPr lang="en-US" sz="2599" dirty="0">
              <a:solidFill>
                <a:srgbClr val="000000"/>
              </a:solidFill>
              <a:latin typeface="Poppins"/>
              <a:ea typeface="Poppins"/>
              <a:cs typeface="Poppins"/>
              <a:sym typeface="Poppins"/>
            </a:endParaRPr>
          </a:p>
          <a:p>
            <a:pPr algn="l">
              <a:lnSpc>
                <a:spcPts val="2807"/>
              </a:lnSpc>
            </a:pPr>
            <a:endParaRPr lang="en-US" sz="2599" dirty="0">
              <a:solidFill>
                <a:srgbClr val="000000"/>
              </a:solidFill>
              <a:latin typeface="Poppins"/>
              <a:ea typeface="Poppins"/>
              <a:cs typeface="Poppins"/>
              <a:sym typeface="Poppins"/>
            </a:endParaRPr>
          </a:p>
          <a:p>
            <a:pPr algn="l">
              <a:lnSpc>
                <a:spcPts val="2807"/>
              </a:lnSpc>
            </a:pPr>
            <a:endParaRPr lang="en-US" sz="2599" dirty="0">
              <a:solidFill>
                <a:srgbClr val="000000"/>
              </a:solidFill>
              <a:latin typeface="Poppins"/>
              <a:ea typeface="Poppins"/>
              <a:cs typeface="Poppins"/>
              <a:sym typeface="Poppins"/>
            </a:endParaRPr>
          </a:p>
          <a:p>
            <a:pPr algn="l">
              <a:lnSpc>
                <a:spcPts val="2807"/>
              </a:lnSpc>
            </a:pPr>
            <a:endParaRPr lang="en-US" sz="2599" dirty="0">
              <a:solidFill>
                <a:srgbClr val="000000"/>
              </a:solidFill>
              <a:latin typeface="Poppins"/>
              <a:ea typeface="Poppins"/>
              <a:cs typeface="Poppins"/>
              <a:sym typeface="Poppins"/>
            </a:endParaRPr>
          </a:p>
          <a:p>
            <a:pPr algn="l">
              <a:lnSpc>
                <a:spcPts val="2807"/>
              </a:lnSpc>
            </a:pPr>
            <a:r>
              <a:rPr lang="en-US" sz="2599" dirty="0">
                <a:solidFill>
                  <a:srgbClr val="000000"/>
                </a:solidFill>
                <a:latin typeface="Poppins"/>
                <a:ea typeface="Poppins"/>
                <a:cs typeface="Poppins"/>
                <a:sym typeface="Poppins"/>
              </a:rPr>
              <a:t>Please answer each question </a:t>
            </a:r>
            <a:r>
              <a:rPr lang="en-US" sz="2599" b="1" u="sng" dirty="0">
                <a:solidFill>
                  <a:srgbClr val="000000"/>
                </a:solidFill>
                <a:latin typeface="Poppins"/>
                <a:ea typeface="Poppins"/>
                <a:cs typeface="Poppins"/>
                <a:sym typeface="Poppins"/>
              </a:rPr>
              <a:t>AND</a:t>
            </a:r>
            <a:r>
              <a:rPr lang="en-US" sz="2599" dirty="0">
                <a:solidFill>
                  <a:srgbClr val="000000"/>
                </a:solidFill>
                <a:latin typeface="Poppins"/>
                <a:ea typeface="Poppins"/>
                <a:cs typeface="Poppins"/>
                <a:sym typeface="Poppins"/>
              </a:rPr>
              <a:t> provide a brief explanation. </a:t>
            </a:r>
          </a:p>
          <a:p>
            <a:pPr algn="l">
              <a:lnSpc>
                <a:spcPts val="2807"/>
              </a:lnSpc>
            </a:pPr>
            <a:endParaRPr lang="en-US" sz="2599" dirty="0">
              <a:solidFill>
                <a:srgbClr val="000000"/>
              </a:solidFill>
              <a:latin typeface="Poppins"/>
              <a:ea typeface="Poppins"/>
              <a:cs typeface="Poppins"/>
              <a:sym typeface="Poppins"/>
            </a:endParaRPr>
          </a:p>
          <a:p>
            <a:pPr algn="l">
              <a:lnSpc>
                <a:spcPts val="2807"/>
              </a:lnSpc>
            </a:pPr>
            <a:r>
              <a:rPr lang="en-US" sz="2599" dirty="0">
                <a:solidFill>
                  <a:srgbClr val="000000"/>
                </a:solidFill>
                <a:latin typeface="Poppins"/>
                <a:ea typeface="Poppins"/>
                <a:cs typeface="Poppins"/>
                <a:sym typeface="Poppins"/>
              </a:rPr>
              <a:t>i.e. Yes, our decision-making process was conducted by our board, who were informed by salary surveys &amp; market research.</a:t>
            </a:r>
          </a:p>
          <a:p>
            <a:pPr algn="l">
              <a:lnSpc>
                <a:spcPts val="2807"/>
              </a:lnSpc>
            </a:pPr>
            <a:endParaRPr lang="en-US" sz="2599" dirty="0">
              <a:solidFill>
                <a:srgbClr val="000000"/>
              </a:solidFill>
              <a:latin typeface="Poppins"/>
              <a:ea typeface="Poppins"/>
              <a:cs typeface="Poppins"/>
              <a:sym typeface="Poppins"/>
            </a:endParaRPr>
          </a:p>
          <a:p>
            <a:pPr algn="l">
              <a:lnSpc>
                <a:spcPts val="2807"/>
              </a:lnSpc>
            </a:pPr>
            <a:r>
              <a:rPr lang="en-US" sz="2599" dirty="0">
                <a:solidFill>
                  <a:srgbClr val="000000"/>
                </a:solidFill>
                <a:latin typeface="Poppins"/>
                <a:ea typeface="Poppins"/>
                <a:cs typeface="Poppins"/>
                <a:sym typeface="Poppins"/>
              </a:rPr>
              <a:t>i.e. Yes, we back up our compensation decisions with board meeting minutes and independent review reports.</a:t>
            </a:r>
          </a:p>
        </p:txBody>
      </p:sp>
      <p:pic>
        <p:nvPicPr>
          <p:cNvPr id="11" name="Picture 10">
            <a:extLst>
              <a:ext uri="{FF2B5EF4-FFF2-40B4-BE49-F238E27FC236}">
                <a16:creationId xmlns:a16="http://schemas.microsoft.com/office/drawing/2014/main" id="{1B4BDDC0-903F-BA28-47B7-B3361C2BE374}"/>
              </a:ext>
            </a:extLst>
          </p:cNvPr>
          <p:cNvPicPr>
            <a:picLocks noChangeAspect="1"/>
          </p:cNvPicPr>
          <p:nvPr/>
        </p:nvPicPr>
        <p:blipFill>
          <a:blip r:embed="rId2"/>
          <a:stretch>
            <a:fillRect/>
          </a:stretch>
        </p:blipFill>
        <p:spPr>
          <a:xfrm>
            <a:off x="1371600" y="1720774"/>
            <a:ext cx="6220693" cy="7821116"/>
          </a:xfrm>
          <a:prstGeom prst="rect">
            <a:avLst/>
          </a:prstGeom>
        </p:spPr>
      </p:pic>
      <p:sp>
        <p:nvSpPr>
          <p:cNvPr id="6" name="Freeform 6"/>
          <p:cNvSpPr/>
          <p:nvPr/>
        </p:nvSpPr>
        <p:spPr>
          <a:xfrm rot="983973">
            <a:off x="1913676" y="3757026"/>
            <a:ext cx="3865080" cy="2265903"/>
          </a:xfrm>
          <a:custGeom>
            <a:avLst/>
            <a:gdLst/>
            <a:ahLst/>
            <a:cxnLst/>
            <a:rect l="l" t="t" r="r" b="b"/>
            <a:pathLst>
              <a:path w="3865080" h="2265903">
                <a:moveTo>
                  <a:pt x="0" y="0"/>
                </a:moveTo>
                <a:lnTo>
                  <a:pt x="3865079" y="0"/>
                </a:lnTo>
                <a:lnTo>
                  <a:pt x="3865079" y="2265903"/>
                </a:lnTo>
                <a:lnTo>
                  <a:pt x="0" y="22659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19645139">
            <a:off x="5035169" y="3040400"/>
            <a:ext cx="3448132" cy="708315"/>
          </a:xfrm>
          <a:custGeom>
            <a:avLst/>
            <a:gdLst/>
            <a:ahLst/>
            <a:cxnLst/>
            <a:rect l="l" t="t" r="r" b="b"/>
            <a:pathLst>
              <a:path w="2341536" h="708315">
                <a:moveTo>
                  <a:pt x="0" y="0"/>
                </a:moveTo>
                <a:lnTo>
                  <a:pt x="2341536" y="0"/>
                </a:lnTo>
                <a:lnTo>
                  <a:pt x="2341536" y="708314"/>
                </a:lnTo>
                <a:lnTo>
                  <a:pt x="0" y="708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7EC9B265-D4FA-02AE-F4D5-B905C7A71BE9}"/>
              </a:ext>
            </a:extLst>
          </p:cNvPr>
          <p:cNvPicPr>
            <a:picLocks noChangeAspect="1"/>
          </p:cNvPicPr>
          <p:nvPr/>
        </p:nvPicPr>
        <p:blipFill>
          <a:blip r:embed="rId7"/>
          <a:stretch>
            <a:fillRect/>
          </a:stretch>
        </p:blipFill>
        <p:spPr>
          <a:xfrm>
            <a:off x="8402698" y="3957472"/>
            <a:ext cx="7240010" cy="23720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p:cNvGrpSpPr/>
        <p:nvPr/>
      </p:nvGrpSpPr>
      <p:grpSpPr>
        <a:xfrm>
          <a:off x="0" y="0"/>
          <a:ext cx="0" cy="0"/>
          <a:chOff x="0" y="0"/>
          <a:chExt cx="0" cy="0"/>
        </a:xfrm>
      </p:grpSpPr>
      <p:sp>
        <p:nvSpPr>
          <p:cNvPr id="2" name="AutoShape 2"/>
          <p:cNvSpPr/>
          <p:nvPr/>
        </p:nvSpPr>
        <p:spPr>
          <a:xfrm>
            <a:off x="877215" y="1385308"/>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TextBox 4"/>
          <p:cNvSpPr txBox="1"/>
          <p:nvPr/>
        </p:nvSpPr>
        <p:spPr>
          <a:xfrm>
            <a:off x="877215" y="185586"/>
            <a:ext cx="16533570" cy="936592"/>
          </a:xfrm>
          <a:prstGeom prst="rect">
            <a:avLst/>
          </a:prstGeom>
        </p:spPr>
        <p:txBody>
          <a:bodyPr lIns="0" tIns="0" rIns="0" bIns="0" rtlCol="0" anchor="t">
            <a:spAutoFit/>
          </a:bodyPr>
          <a:lstStyle/>
          <a:p>
            <a:pPr algn="ctr">
              <a:lnSpc>
                <a:spcPts val="7699"/>
              </a:lnSpc>
            </a:pPr>
            <a:r>
              <a:rPr lang="en-US" sz="5499" b="1">
                <a:solidFill>
                  <a:srgbClr val="000000"/>
                </a:solidFill>
                <a:latin typeface="Playfair Display Bold"/>
                <a:ea typeface="Playfair Display Bold"/>
                <a:cs typeface="Playfair Display Bold"/>
                <a:sym typeface="Playfair Display Bold"/>
              </a:rPr>
              <a:t>Attachment #8: Certification of Application</a:t>
            </a:r>
          </a:p>
        </p:txBody>
      </p:sp>
      <p:sp>
        <p:nvSpPr>
          <p:cNvPr id="5" name="Freeform 5"/>
          <p:cNvSpPr/>
          <p:nvPr/>
        </p:nvSpPr>
        <p:spPr>
          <a:xfrm>
            <a:off x="9797884" y="6600339"/>
            <a:ext cx="364415" cy="3275638"/>
          </a:xfrm>
          <a:custGeom>
            <a:avLst/>
            <a:gdLst/>
            <a:ahLst/>
            <a:cxnLst/>
            <a:rect l="l" t="t" r="r" b="b"/>
            <a:pathLst>
              <a:path w="364415" h="3275638">
                <a:moveTo>
                  <a:pt x="0" y="0"/>
                </a:moveTo>
                <a:lnTo>
                  <a:pt x="364415" y="0"/>
                </a:lnTo>
                <a:lnTo>
                  <a:pt x="364415" y="3275638"/>
                </a:lnTo>
                <a:lnTo>
                  <a:pt x="0" y="32756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9797884" y="7726735"/>
            <a:ext cx="8155852" cy="1627690"/>
          </a:xfrm>
          <a:prstGeom prst="rect">
            <a:avLst/>
          </a:prstGeom>
        </p:spPr>
        <p:txBody>
          <a:bodyPr lIns="0" tIns="0" rIns="0" bIns="0" rtlCol="0" anchor="t">
            <a:spAutoFit/>
          </a:bodyPr>
          <a:lstStyle/>
          <a:p>
            <a:pPr algn="ctr">
              <a:lnSpc>
                <a:spcPts val="4339"/>
              </a:lnSpc>
            </a:pPr>
            <a:r>
              <a:rPr lang="en-US" sz="3099" b="1" dirty="0">
                <a:solidFill>
                  <a:srgbClr val="FF2929"/>
                </a:solidFill>
                <a:latin typeface="Poppins Bold"/>
                <a:ea typeface="Poppins Bold"/>
                <a:cs typeface="Poppins Bold"/>
                <a:sym typeface="Poppins Bold"/>
              </a:rPr>
              <a:t>Must be signed by authorized representative of applicant’s Board of Directors.</a:t>
            </a:r>
          </a:p>
        </p:txBody>
      </p:sp>
      <p:pic>
        <p:nvPicPr>
          <p:cNvPr id="8" name="Picture 7">
            <a:extLst>
              <a:ext uri="{FF2B5EF4-FFF2-40B4-BE49-F238E27FC236}">
                <a16:creationId xmlns:a16="http://schemas.microsoft.com/office/drawing/2014/main" id="{C31EC233-2A39-6AE7-98DE-9CCD714AB94F}"/>
              </a:ext>
            </a:extLst>
          </p:cNvPr>
          <p:cNvPicPr>
            <a:picLocks noChangeAspect="1"/>
          </p:cNvPicPr>
          <p:nvPr/>
        </p:nvPicPr>
        <p:blipFill>
          <a:blip r:embed="rId4"/>
          <a:stretch>
            <a:fillRect/>
          </a:stretch>
        </p:blipFill>
        <p:spPr>
          <a:xfrm>
            <a:off x="1295400" y="1536919"/>
            <a:ext cx="8249631" cy="833905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p:cNvGrpSpPr/>
        <p:nvPr/>
      </p:nvGrpSpPr>
      <p:grpSpPr>
        <a:xfrm>
          <a:off x="0" y="0"/>
          <a:ext cx="0" cy="0"/>
          <a:chOff x="0" y="0"/>
          <a:chExt cx="0" cy="0"/>
        </a:xfrm>
      </p:grpSpPr>
      <p:sp>
        <p:nvSpPr>
          <p:cNvPr id="2" name="AutoShape 2"/>
          <p:cNvSpPr/>
          <p:nvPr/>
        </p:nvSpPr>
        <p:spPr>
          <a:xfrm>
            <a:off x="877215" y="1385308"/>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TextBox 4"/>
          <p:cNvSpPr txBox="1"/>
          <p:nvPr/>
        </p:nvSpPr>
        <p:spPr>
          <a:xfrm>
            <a:off x="877215" y="-46088"/>
            <a:ext cx="16533570" cy="1285875"/>
          </a:xfrm>
          <a:prstGeom prst="rect">
            <a:avLst/>
          </a:prstGeom>
        </p:spPr>
        <p:txBody>
          <a:bodyPr lIns="0" tIns="0" rIns="0" bIns="0" rtlCol="0" anchor="t">
            <a:spAutoFit/>
          </a:bodyPr>
          <a:lstStyle/>
          <a:p>
            <a:pPr algn="ctr">
              <a:lnSpc>
                <a:spcPts val="10500"/>
              </a:lnSpc>
            </a:pPr>
            <a:r>
              <a:rPr lang="en-US" sz="7500" b="1">
                <a:solidFill>
                  <a:srgbClr val="000000"/>
                </a:solidFill>
                <a:latin typeface="Playfair Display Bold"/>
                <a:ea typeface="Playfair Display Bold"/>
                <a:cs typeface="Playfair Display Bold"/>
                <a:sym typeface="Playfair Display Bold"/>
              </a:rPr>
              <a:t>Attachment #9: IRS 990</a:t>
            </a:r>
          </a:p>
        </p:txBody>
      </p:sp>
      <p:pic>
        <p:nvPicPr>
          <p:cNvPr id="5" name="Picture 4">
            <a:extLst>
              <a:ext uri="{FF2B5EF4-FFF2-40B4-BE49-F238E27FC236}">
                <a16:creationId xmlns:a16="http://schemas.microsoft.com/office/drawing/2014/main" id="{7FB41394-0F1C-5731-A861-FB088DAF5A72}"/>
              </a:ext>
            </a:extLst>
          </p:cNvPr>
          <p:cNvPicPr>
            <a:picLocks noChangeAspect="1"/>
          </p:cNvPicPr>
          <p:nvPr/>
        </p:nvPicPr>
        <p:blipFill>
          <a:blip r:embed="rId2"/>
          <a:stretch>
            <a:fillRect/>
          </a:stretch>
        </p:blipFill>
        <p:spPr>
          <a:xfrm>
            <a:off x="2695470" y="2652934"/>
            <a:ext cx="12897059" cy="348152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p:cNvGrpSpPr/>
        <p:nvPr/>
      </p:nvGrpSpPr>
      <p:grpSpPr>
        <a:xfrm>
          <a:off x="0" y="0"/>
          <a:ext cx="0" cy="0"/>
          <a:chOff x="0" y="0"/>
          <a:chExt cx="0" cy="0"/>
        </a:xfrm>
      </p:grpSpPr>
      <p:sp>
        <p:nvSpPr>
          <p:cNvPr id="2" name="AutoShape 2"/>
          <p:cNvSpPr/>
          <p:nvPr/>
        </p:nvSpPr>
        <p:spPr>
          <a:xfrm>
            <a:off x="877215" y="1385308"/>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TextBox 4"/>
          <p:cNvSpPr txBox="1"/>
          <p:nvPr/>
        </p:nvSpPr>
        <p:spPr>
          <a:xfrm>
            <a:off x="877215" y="-46088"/>
            <a:ext cx="16533570" cy="1285875"/>
          </a:xfrm>
          <a:prstGeom prst="rect">
            <a:avLst/>
          </a:prstGeom>
        </p:spPr>
        <p:txBody>
          <a:bodyPr lIns="0" tIns="0" rIns="0" bIns="0" rtlCol="0" anchor="t">
            <a:spAutoFit/>
          </a:bodyPr>
          <a:lstStyle/>
          <a:p>
            <a:pPr algn="ctr">
              <a:lnSpc>
                <a:spcPts val="10500"/>
              </a:lnSpc>
            </a:pPr>
            <a:r>
              <a:rPr lang="en-US" sz="7500" b="1">
                <a:solidFill>
                  <a:srgbClr val="000000"/>
                </a:solidFill>
                <a:latin typeface="Playfair Display Bold"/>
                <a:ea typeface="Playfair Display Bold"/>
                <a:cs typeface="Playfair Display Bold"/>
                <a:sym typeface="Playfair Display Bold"/>
              </a:rPr>
              <a:t>Attachment #10: Audit</a:t>
            </a:r>
          </a:p>
        </p:txBody>
      </p:sp>
      <p:pic>
        <p:nvPicPr>
          <p:cNvPr id="6" name="Picture 5">
            <a:extLst>
              <a:ext uri="{FF2B5EF4-FFF2-40B4-BE49-F238E27FC236}">
                <a16:creationId xmlns:a16="http://schemas.microsoft.com/office/drawing/2014/main" id="{B56F63D4-8F1D-6A32-5F3E-63E5AD55AD94}"/>
              </a:ext>
            </a:extLst>
          </p:cNvPr>
          <p:cNvPicPr>
            <a:picLocks noChangeAspect="1"/>
          </p:cNvPicPr>
          <p:nvPr/>
        </p:nvPicPr>
        <p:blipFill>
          <a:blip r:embed="rId2"/>
          <a:stretch>
            <a:fillRect/>
          </a:stretch>
        </p:blipFill>
        <p:spPr>
          <a:xfrm>
            <a:off x="1676400" y="1943100"/>
            <a:ext cx="8997437" cy="7515646"/>
          </a:xfrm>
          <a:prstGeom prst="rect">
            <a:avLst/>
          </a:prstGeom>
        </p:spPr>
      </p:pic>
      <p:sp>
        <p:nvSpPr>
          <p:cNvPr id="8" name="TextBox 7">
            <a:extLst>
              <a:ext uri="{FF2B5EF4-FFF2-40B4-BE49-F238E27FC236}">
                <a16:creationId xmlns:a16="http://schemas.microsoft.com/office/drawing/2014/main" id="{F0672A64-C0FB-A652-F3C6-AAC7F0E81FED}"/>
              </a:ext>
            </a:extLst>
          </p:cNvPr>
          <p:cNvSpPr txBox="1"/>
          <p:nvPr/>
        </p:nvSpPr>
        <p:spPr>
          <a:xfrm>
            <a:off x="10019385" y="3619500"/>
            <a:ext cx="7391400" cy="2715359"/>
          </a:xfrm>
          <a:prstGeom prst="rect">
            <a:avLst/>
          </a:prstGeom>
          <a:noFill/>
        </p:spPr>
        <p:txBody>
          <a:bodyPr wrap="square">
            <a:spAutoFit/>
          </a:bodyPr>
          <a:lstStyle/>
          <a:p>
            <a:pPr marL="1295394" lvl="2" indent="-431798" algn="l">
              <a:lnSpc>
                <a:spcPts val="4199"/>
              </a:lnSpc>
              <a:buFont typeface="Arial"/>
              <a:buChar char="⚬"/>
            </a:pPr>
            <a:r>
              <a:rPr lang="en-US" sz="1800" b="1" dirty="0">
                <a:solidFill>
                  <a:srgbClr val="000000"/>
                </a:solidFill>
                <a:latin typeface="Poppins"/>
                <a:ea typeface="Poppins"/>
                <a:cs typeface="Poppins"/>
                <a:sym typeface="Poppins"/>
              </a:rPr>
              <a:t>Please note: New guidance (updated October 2024) in 2 CFR 200 increases the threshold from $750,000 to $1,000,000 at which a recipient of Federal funds is required to conduct a single audit or a program specific audit.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p:cNvGrpSpPr/>
        <p:nvPr/>
      </p:nvGrpSpPr>
      <p:grpSpPr>
        <a:xfrm>
          <a:off x="0" y="0"/>
          <a:ext cx="0" cy="0"/>
          <a:chOff x="0" y="0"/>
          <a:chExt cx="0" cy="0"/>
        </a:xfrm>
      </p:grpSpPr>
      <p:sp>
        <p:nvSpPr>
          <p:cNvPr id="2" name="AutoShape 2"/>
          <p:cNvSpPr/>
          <p:nvPr/>
        </p:nvSpPr>
        <p:spPr>
          <a:xfrm>
            <a:off x="877215" y="1385308"/>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 name="Freeform 3"/>
          <p:cNvSpPr/>
          <p:nvPr/>
        </p:nvSpPr>
        <p:spPr>
          <a:xfrm>
            <a:off x="122742" y="2745994"/>
            <a:ext cx="5731599" cy="6374815"/>
          </a:xfrm>
          <a:custGeom>
            <a:avLst/>
            <a:gdLst/>
            <a:ahLst/>
            <a:cxnLst/>
            <a:rect l="l" t="t" r="r" b="b"/>
            <a:pathLst>
              <a:path w="5731599" h="6374815">
                <a:moveTo>
                  <a:pt x="0" y="0"/>
                </a:moveTo>
                <a:lnTo>
                  <a:pt x="5731599" y="0"/>
                </a:lnTo>
                <a:lnTo>
                  <a:pt x="5731599" y="6374815"/>
                </a:lnTo>
                <a:lnTo>
                  <a:pt x="0" y="6374815"/>
                </a:lnTo>
                <a:lnTo>
                  <a:pt x="0" y="0"/>
                </a:lnTo>
                <a:close/>
              </a:path>
            </a:pathLst>
          </a:custGeom>
          <a:blipFill>
            <a:blip r:embed="rId2"/>
            <a:stretch>
              <a:fillRect r="-1073"/>
            </a:stretch>
          </a:blipFill>
        </p:spPr>
        <p:txBody>
          <a:bodyPr/>
          <a:lstStyle/>
          <a:p>
            <a:endParaRPr lang="en-US"/>
          </a:p>
        </p:txBody>
      </p:sp>
      <p:sp>
        <p:nvSpPr>
          <p:cNvPr id="4" name="Freeform 4"/>
          <p:cNvSpPr/>
          <p:nvPr/>
        </p:nvSpPr>
        <p:spPr>
          <a:xfrm>
            <a:off x="5901901" y="2745993"/>
            <a:ext cx="5323092" cy="6374815"/>
          </a:xfrm>
          <a:custGeom>
            <a:avLst/>
            <a:gdLst/>
            <a:ahLst/>
            <a:cxnLst/>
            <a:rect l="l" t="t" r="r" b="b"/>
            <a:pathLst>
              <a:path w="5323092" h="6374815">
                <a:moveTo>
                  <a:pt x="0" y="0"/>
                </a:moveTo>
                <a:lnTo>
                  <a:pt x="5323092" y="0"/>
                </a:lnTo>
                <a:lnTo>
                  <a:pt x="5323092" y="6374815"/>
                </a:lnTo>
                <a:lnTo>
                  <a:pt x="0" y="6374815"/>
                </a:lnTo>
                <a:lnTo>
                  <a:pt x="0" y="0"/>
                </a:lnTo>
                <a:close/>
              </a:path>
            </a:pathLst>
          </a:custGeom>
          <a:blipFill>
            <a:blip r:embed="rId3"/>
            <a:stretch>
              <a:fillRect r="-4391"/>
            </a:stretch>
          </a:blipFill>
        </p:spPr>
        <p:txBody>
          <a:bodyPr/>
          <a:lstStyle/>
          <a:p>
            <a:endParaRPr lang="en-US"/>
          </a:p>
        </p:txBody>
      </p:sp>
      <p:sp>
        <p:nvSpPr>
          <p:cNvPr id="5" name="Freeform 5"/>
          <p:cNvSpPr/>
          <p:nvPr/>
        </p:nvSpPr>
        <p:spPr>
          <a:xfrm>
            <a:off x="11224993" y="3129366"/>
            <a:ext cx="7063007" cy="5207747"/>
          </a:xfrm>
          <a:custGeom>
            <a:avLst/>
            <a:gdLst/>
            <a:ahLst/>
            <a:cxnLst/>
            <a:rect l="l" t="t" r="r" b="b"/>
            <a:pathLst>
              <a:path w="7063007" h="5207747">
                <a:moveTo>
                  <a:pt x="0" y="0"/>
                </a:moveTo>
                <a:lnTo>
                  <a:pt x="7063007" y="0"/>
                </a:lnTo>
                <a:lnTo>
                  <a:pt x="7063007" y="5207747"/>
                </a:lnTo>
                <a:lnTo>
                  <a:pt x="0" y="5207747"/>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399046" y="1442458"/>
            <a:ext cx="17489907" cy="765722"/>
          </a:xfrm>
          <a:prstGeom prst="rect">
            <a:avLst/>
          </a:prstGeom>
        </p:spPr>
        <p:txBody>
          <a:bodyPr lIns="0" tIns="0" rIns="0" bIns="0" rtlCol="0" anchor="t">
            <a:spAutoFit/>
          </a:bodyPr>
          <a:lstStyle/>
          <a:p>
            <a:pPr algn="ctr">
              <a:lnSpc>
                <a:spcPts val="2944"/>
              </a:lnSpc>
            </a:pPr>
            <a:r>
              <a:rPr lang="en-US" sz="3200" dirty="0">
                <a:solidFill>
                  <a:srgbClr val="FF2929"/>
                </a:solidFill>
                <a:latin typeface="Poppins"/>
                <a:ea typeface="Poppins"/>
                <a:cs typeface="Poppins"/>
                <a:sym typeface="Poppins"/>
              </a:rPr>
              <a:t>These specific attachments are only required if your organization has </a:t>
            </a:r>
            <a:r>
              <a:rPr lang="en-US" sz="3200" b="1" u="sng" dirty="0">
                <a:solidFill>
                  <a:srgbClr val="FF2929"/>
                </a:solidFill>
                <a:latin typeface="Poppins Bold"/>
                <a:ea typeface="Poppins Bold"/>
                <a:cs typeface="Poppins Bold"/>
                <a:sym typeface="Poppins Bold"/>
              </a:rPr>
              <a:t>not</a:t>
            </a:r>
            <a:r>
              <a:rPr lang="en-US" sz="3200" dirty="0">
                <a:solidFill>
                  <a:srgbClr val="FF2929"/>
                </a:solidFill>
                <a:latin typeface="Poppins"/>
                <a:ea typeface="Poppins"/>
                <a:cs typeface="Poppins"/>
                <a:sym typeface="Poppins"/>
              </a:rPr>
              <a:t> received Outside Agency Grant funding in the last 3 cycles (since 21/22). See note below.</a:t>
            </a:r>
          </a:p>
        </p:txBody>
      </p:sp>
      <p:sp>
        <p:nvSpPr>
          <p:cNvPr id="7" name="TextBox 7"/>
          <p:cNvSpPr txBox="1"/>
          <p:nvPr/>
        </p:nvSpPr>
        <p:spPr>
          <a:xfrm>
            <a:off x="877215" y="-46088"/>
            <a:ext cx="16533570" cy="1285875"/>
          </a:xfrm>
          <a:prstGeom prst="rect">
            <a:avLst/>
          </a:prstGeom>
        </p:spPr>
        <p:txBody>
          <a:bodyPr lIns="0" tIns="0" rIns="0" bIns="0" rtlCol="0" anchor="t">
            <a:spAutoFit/>
          </a:bodyPr>
          <a:lstStyle/>
          <a:p>
            <a:pPr algn="ctr">
              <a:lnSpc>
                <a:spcPts val="10500"/>
              </a:lnSpc>
            </a:pPr>
            <a:r>
              <a:rPr lang="en-US" sz="7500" b="1">
                <a:solidFill>
                  <a:srgbClr val="000000"/>
                </a:solidFill>
                <a:latin typeface="Playfair Display Bold"/>
                <a:ea typeface="Playfair Display Bold"/>
                <a:cs typeface="Playfair Display Bold"/>
                <a:sym typeface="Playfair Display Bold"/>
              </a:rPr>
              <a:t>Attachments #11-13</a:t>
            </a:r>
          </a:p>
        </p:txBody>
      </p:sp>
      <p:sp>
        <p:nvSpPr>
          <p:cNvPr id="8" name="TextBox 8"/>
          <p:cNvSpPr txBox="1"/>
          <p:nvPr/>
        </p:nvSpPr>
        <p:spPr>
          <a:xfrm>
            <a:off x="418135" y="2388756"/>
            <a:ext cx="5128819" cy="428054"/>
          </a:xfrm>
          <a:prstGeom prst="rect">
            <a:avLst/>
          </a:prstGeom>
        </p:spPr>
        <p:txBody>
          <a:bodyPr lIns="0" tIns="0" rIns="0" bIns="0" rtlCol="0" anchor="t">
            <a:spAutoFit/>
          </a:bodyPr>
          <a:lstStyle/>
          <a:p>
            <a:pPr algn="ctr">
              <a:lnSpc>
                <a:spcPts val="2944"/>
              </a:lnSpc>
            </a:pPr>
            <a:r>
              <a:rPr lang="en-US" sz="3200">
                <a:solidFill>
                  <a:srgbClr val="000000"/>
                </a:solidFill>
                <a:latin typeface="Poppins"/>
                <a:ea typeface="Poppins"/>
                <a:cs typeface="Poppins"/>
                <a:sym typeface="Poppins"/>
              </a:rPr>
              <a:t>Articles of Incorporation</a:t>
            </a:r>
          </a:p>
        </p:txBody>
      </p:sp>
      <p:sp>
        <p:nvSpPr>
          <p:cNvPr id="9" name="TextBox 9"/>
          <p:cNvSpPr txBox="1"/>
          <p:nvPr/>
        </p:nvSpPr>
        <p:spPr>
          <a:xfrm>
            <a:off x="6096174" y="2388756"/>
            <a:ext cx="5128819" cy="428054"/>
          </a:xfrm>
          <a:prstGeom prst="rect">
            <a:avLst/>
          </a:prstGeom>
        </p:spPr>
        <p:txBody>
          <a:bodyPr lIns="0" tIns="0" rIns="0" bIns="0" rtlCol="0" anchor="t">
            <a:spAutoFit/>
          </a:bodyPr>
          <a:lstStyle/>
          <a:p>
            <a:pPr algn="ctr">
              <a:lnSpc>
                <a:spcPts val="2944"/>
              </a:lnSpc>
            </a:pPr>
            <a:r>
              <a:rPr lang="en-US" sz="3200">
                <a:solidFill>
                  <a:srgbClr val="000000"/>
                </a:solidFill>
                <a:latin typeface="Poppins"/>
                <a:ea typeface="Poppins"/>
                <a:cs typeface="Poppins"/>
                <a:sym typeface="Poppins"/>
              </a:rPr>
              <a:t>By-Laws</a:t>
            </a:r>
          </a:p>
        </p:txBody>
      </p:sp>
      <p:sp>
        <p:nvSpPr>
          <p:cNvPr id="10" name="TextBox 10"/>
          <p:cNvSpPr txBox="1"/>
          <p:nvPr/>
        </p:nvSpPr>
        <p:spPr>
          <a:xfrm>
            <a:off x="12130481" y="2370508"/>
            <a:ext cx="5128819" cy="799463"/>
          </a:xfrm>
          <a:prstGeom prst="rect">
            <a:avLst/>
          </a:prstGeom>
        </p:spPr>
        <p:txBody>
          <a:bodyPr lIns="0" tIns="0" rIns="0" bIns="0" rtlCol="0" anchor="t">
            <a:spAutoFit/>
          </a:bodyPr>
          <a:lstStyle/>
          <a:p>
            <a:pPr algn="ctr">
              <a:lnSpc>
                <a:spcPts val="2944"/>
              </a:lnSpc>
            </a:pPr>
            <a:r>
              <a:rPr lang="en-US" sz="3200">
                <a:solidFill>
                  <a:srgbClr val="000000"/>
                </a:solidFill>
                <a:latin typeface="Poppins"/>
                <a:ea typeface="Poppins"/>
                <a:cs typeface="Poppins"/>
                <a:sym typeface="Poppins"/>
              </a:rPr>
              <a:t>Three-year funding history</a:t>
            </a:r>
          </a:p>
        </p:txBody>
      </p:sp>
      <p:sp>
        <p:nvSpPr>
          <p:cNvPr id="12" name="TextBox 11">
            <a:extLst>
              <a:ext uri="{FF2B5EF4-FFF2-40B4-BE49-F238E27FC236}">
                <a16:creationId xmlns:a16="http://schemas.microsoft.com/office/drawing/2014/main" id="{013359E6-E1A5-6500-81A7-77E9EF35B038}"/>
              </a:ext>
            </a:extLst>
          </p:cNvPr>
          <p:cNvSpPr txBox="1"/>
          <p:nvPr/>
        </p:nvSpPr>
        <p:spPr>
          <a:xfrm>
            <a:off x="116745" y="9131309"/>
            <a:ext cx="18171255" cy="1186863"/>
          </a:xfrm>
          <a:prstGeom prst="rect">
            <a:avLst/>
          </a:prstGeom>
          <a:noFill/>
        </p:spPr>
        <p:txBody>
          <a:bodyPr wrap="square">
            <a:spAutoFit/>
          </a:bodyPr>
          <a:lstStyle/>
          <a:p>
            <a:pPr algn="ctr">
              <a:lnSpc>
                <a:spcPts val="2944"/>
              </a:lnSpc>
            </a:pPr>
            <a:r>
              <a:rPr lang="en-US" sz="2000" dirty="0">
                <a:solidFill>
                  <a:srgbClr val="FF2929"/>
                </a:solidFill>
                <a:latin typeface="Poppins"/>
                <a:ea typeface="Poppins"/>
                <a:cs typeface="Poppins"/>
                <a:sym typeface="Poppins"/>
              </a:rPr>
              <a:t>Note: Even if you have received OAG funding in the last three cycles, you will still need to upload a memo on official letterhead stating that you have received OAG funding in the last three years and specifies the year(s) which OAG funding was received. This same memo must be uploaded for EACH of the three documents.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p:cNvGrpSpPr/>
        <p:nvPr/>
      </p:nvGrpSpPr>
      <p:grpSpPr>
        <a:xfrm>
          <a:off x="0" y="0"/>
          <a:ext cx="0" cy="0"/>
          <a:chOff x="0" y="0"/>
          <a:chExt cx="0" cy="0"/>
        </a:xfrm>
      </p:grpSpPr>
      <p:sp>
        <p:nvSpPr>
          <p:cNvPr id="2" name="AutoShape 2"/>
          <p:cNvSpPr/>
          <p:nvPr/>
        </p:nvSpPr>
        <p:spPr>
          <a:xfrm>
            <a:off x="877215" y="1385308"/>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 name="Freeform 3"/>
          <p:cNvSpPr/>
          <p:nvPr/>
        </p:nvSpPr>
        <p:spPr>
          <a:xfrm>
            <a:off x="877215" y="2195237"/>
            <a:ext cx="9085469" cy="5564685"/>
          </a:xfrm>
          <a:custGeom>
            <a:avLst/>
            <a:gdLst/>
            <a:ahLst/>
            <a:cxnLst/>
            <a:rect l="l" t="t" r="r" b="b"/>
            <a:pathLst>
              <a:path w="9085469" h="5564685">
                <a:moveTo>
                  <a:pt x="0" y="0"/>
                </a:moveTo>
                <a:lnTo>
                  <a:pt x="9085468" y="0"/>
                </a:lnTo>
                <a:lnTo>
                  <a:pt x="9085468" y="5564685"/>
                </a:lnTo>
                <a:lnTo>
                  <a:pt x="0" y="5564685"/>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877215" y="282373"/>
            <a:ext cx="16533570" cy="936592"/>
          </a:xfrm>
          <a:prstGeom prst="rect">
            <a:avLst/>
          </a:prstGeom>
        </p:spPr>
        <p:txBody>
          <a:bodyPr lIns="0" tIns="0" rIns="0" bIns="0" rtlCol="0" anchor="t">
            <a:spAutoFit/>
          </a:bodyPr>
          <a:lstStyle/>
          <a:p>
            <a:pPr algn="ctr">
              <a:lnSpc>
                <a:spcPts val="7699"/>
              </a:lnSpc>
            </a:pPr>
            <a:r>
              <a:rPr lang="en-US" sz="5499" b="1">
                <a:solidFill>
                  <a:srgbClr val="000000"/>
                </a:solidFill>
                <a:latin typeface="Playfair Display Bold"/>
                <a:ea typeface="Playfair Display Bold"/>
                <a:cs typeface="Playfair Display Bold"/>
                <a:sym typeface="Playfair Display Bold"/>
              </a:rPr>
              <a:t>Attachment #14: Conflict of Interest Attestation</a:t>
            </a:r>
          </a:p>
        </p:txBody>
      </p:sp>
      <p:sp>
        <p:nvSpPr>
          <p:cNvPr id="5" name="Freeform 5"/>
          <p:cNvSpPr/>
          <p:nvPr/>
        </p:nvSpPr>
        <p:spPr>
          <a:xfrm>
            <a:off x="10060592" y="4484284"/>
            <a:ext cx="364415" cy="3275638"/>
          </a:xfrm>
          <a:custGeom>
            <a:avLst/>
            <a:gdLst/>
            <a:ahLst/>
            <a:cxnLst/>
            <a:rect l="l" t="t" r="r" b="b"/>
            <a:pathLst>
              <a:path w="364415" h="3275638">
                <a:moveTo>
                  <a:pt x="0" y="0"/>
                </a:moveTo>
                <a:lnTo>
                  <a:pt x="364414" y="0"/>
                </a:lnTo>
                <a:lnTo>
                  <a:pt x="364414" y="3275638"/>
                </a:lnTo>
                <a:lnTo>
                  <a:pt x="0" y="32756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10242799" y="5523331"/>
            <a:ext cx="8155852" cy="1102294"/>
          </a:xfrm>
          <a:prstGeom prst="rect">
            <a:avLst/>
          </a:prstGeom>
        </p:spPr>
        <p:txBody>
          <a:bodyPr lIns="0" tIns="0" rIns="0" bIns="0" rtlCol="0" anchor="t">
            <a:spAutoFit/>
          </a:bodyPr>
          <a:lstStyle/>
          <a:p>
            <a:pPr algn="ctr">
              <a:lnSpc>
                <a:spcPts val="4339"/>
              </a:lnSpc>
            </a:pPr>
            <a:r>
              <a:rPr lang="en-US" sz="3099" b="1">
                <a:solidFill>
                  <a:srgbClr val="FF2929"/>
                </a:solidFill>
                <a:latin typeface="Poppins Bold"/>
                <a:ea typeface="Poppins Bold"/>
                <a:cs typeface="Poppins Bold"/>
                <a:sym typeface="Poppins Bold"/>
              </a:rPr>
              <a:t>Must be signed by a member of the board (preferably the president).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a:extLst>
            <a:ext uri="{FF2B5EF4-FFF2-40B4-BE49-F238E27FC236}">
              <a16:creationId xmlns:a16="http://schemas.microsoft.com/office/drawing/2014/main" id="{18774CC8-EA06-9686-39BD-382B4D76417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26790FD4-A508-E14C-749D-75B675D4C2FC}"/>
              </a:ext>
            </a:extLst>
          </p:cNvPr>
          <p:cNvSpPr/>
          <p:nvPr/>
        </p:nvSpPr>
        <p:spPr>
          <a:xfrm>
            <a:off x="877215" y="1385308"/>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TextBox 4">
            <a:extLst>
              <a:ext uri="{FF2B5EF4-FFF2-40B4-BE49-F238E27FC236}">
                <a16:creationId xmlns:a16="http://schemas.microsoft.com/office/drawing/2014/main" id="{4A1568F7-75A6-C532-674B-8F52FA2A29E0}"/>
              </a:ext>
            </a:extLst>
          </p:cNvPr>
          <p:cNvSpPr txBox="1"/>
          <p:nvPr/>
        </p:nvSpPr>
        <p:spPr>
          <a:xfrm>
            <a:off x="877215" y="282373"/>
            <a:ext cx="16533570" cy="899926"/>
          </a:xfrm>
          <a:prstGeom prst="rect">
            <a:avLst/>
          </a:prstGeom>
        </p:spPr>
        <p:txBody>
          <a:bodyPr lIns="0" tIns="0" rIns="0" bIns="0" rtlCol="0" anchor="t">
            <a:spAutoFit/>
          </a:bodyPr>
          <a:lstStyle/>
          <a:p>
            <a:pPr algn="ctr">
              <a:lnSpc>
                <a:spcPts val="7699"/>
              </a:lnSpc>
            </a:pPr>
            <a:r>
              <a:rPr lang="en-US" sz="5499" b="1" dirty="0">
                <a:solidFill>
                  <a:srgbClr val="000000"/>
                </a:solidFill>
                <a:latin typeface="Playfair Display Bold"/>
                <a:ea typeface="Playfair Display Bold"/>
                <a:cs typeface="Playfair Display Bold"/>
                <a:sym typeface="Playfair Display Bold"/>
              </a:rPr>
              <a:t>Attachment #15: Governing Body Disclosure</a:t>
            </a:r>
          </a:p>
        </p:txBody>
      </p:sp>
      <p:sp>
        <p:nvSpPr>
          <p:cNvPr id="6" name="TextBox 6">
            <a:extLst>
              <a:ext uri="{FF2B5EF4-FFF2-40B4-BE49-F238E27FC236}">
                <a16:creationId xmlns:a16="http://schemas.microsoft.com/office/drawing/2014/main" id="{C8D87D29-CC6A-EEB3-A379-C255B1E22F43}"/>
              </a:ext>
            </a:extLst>
          </p:cNvPr>
          <p:cNvSpPr txBox="1"/>
          <p:nvPr/>
        </p:nvSpPr>
        <p:spPr>
          <a:xfrm>
            <a:off x="9372600" y="3924300"/>
            <a:ext cx="8155852" cy="1661993"/>
          </a:xfrm>
          <a:prstGeom prst="rect">
            <a:avLst/>
          </a:prstGeom>
        </p:spPr>
        <p:txBody>
          <a:bodyPr lIns="0" tIns="0" rIns="0" bIns="0" rtlCol="0" anchor="t">
            <a:spAutoFit/>
          </a:bodyPr>
          <a:lstStyle/>
          <a:p>
            <a:pPr marL="0" marR="0" algn="just">
              <a:spcBef>
                <a:spcPts val="600"/>
              </a:spcBef>
            </a:pPr>
            <a:r>
              <a:rPr lang="en-US" sz="3600" b="1" dirty="0">
                <a:solidFill>
                  <a:srgbClr val="FF0000"/>
                </a:solidFill>
                <a:effectLst/>
                <a:latin typeface="Garamond" panose="02020404030301010803" pitchFamily="18" charset="0"/>
                <a:ea typeface="Times New Roman" panose="02020603050405020304" pitchFamily="18" charset="0"/>
              </a:rPr>
              <a:t>On agency letterhead, please list each member of your governing body, their titles, voting powers, and if they are paid.</a:t>
            </a:r>
            <a:endParaRPr lang="en-US" sz="3600" b="1" dirty="0">
              <a:solidFill>
                <a:srgbClr val="FF0000"/>
              </a:solidFill>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20120B6E-6CBC-62BA-CEAE-0627A3D94E34}"/>
              </a:ext>
            </a:extLst>
          </p:cNvPr>
          <p:cNvPicPr>
            <a:picLocks noChangeAspect="1"/>
          </p:cNvPicPr>
          <p:nvPr/>
        </p:nvPicPr>
        <p:blipFill>
          <a:blip r:embed="rId2"/>
          <a:stretch>
            <a:fillRect/>
          </a:stretch>
        </p:blipFill>
        <p:spPr>
          <a:xfrm>
            <a:off x="1828800" y="1461630"/>
            <a:ext cx="6891277" cy="8542995"/>
          </a:xfrm>
          <a:prstGeom prst="rect">
            <a:avLst/>
          </a:prstGeom>
        </p:spPr>
      </p:pic>
    </p:spTree>
    <p:extLst>
      <p:ext uri="{BB962C8B-B14F-4D97-AF65-F5344CB8AC3E}">
        <p14:creationId xmlns:p14="http://schemas.microsoft.com/office/powerpoint/2010/main" val="475468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a:extLst>
            <a:ext uri="{FF2B5EF4-FFF2-40B4-BE49-F238E27FC236}">
              <a16:creationId xmlns:a16="http://schemas.microsoft.com/office/drawing/2014/main" id="{724DC1CF-EBE6-A306-0609-6CC521871827}"/>
            </a:ext>
          </a:extLst>
        </p:cNvPr>
        <p:cNvGrpSpPr/>
        <p:nvPr/>
      </p:nvGrpSpPr>
      <p:grpSpPr>
        <a:xfrm>
          <a:off x="0" y="0"/>
          <a:ext cx="0" cy="0"/>
          <a:chOff x="0" y="0"/>
          <a:chExt cx="0" cy="0"/>
        </a:xfrm>
      </p:grpSpPr>
      <p:sp>
        <p:nvSpPr>
          <p:cNvPr id="5" name="Freeform 2">
            <a:extLst>
              <a:ext uri="{FF2B5EF4-FFF2-40B4-BE49-F238E27FC236}">
                <a16:creationId xmlns:a16="http://schemas.microsoft.com/office/drawing/2014/main" id="{BAB50A4B-27C8-841E-D5C9-4CB93FE880FE}"/>
              </a:ext>
            </a:extLst>
          </p:cNvPr>
          <p:cNvSpPr/>
          <p:nvPr/>
        </p:nvSpPr>
        <p:spPr>
          <a:xfrm>
            <a:off x="1" y="0"/>
            <a:ext cx="18288000" cy="10290464"/>
          </a:xfrm>
          <a:custGeom>
            <a:avLst/>
            <a:gdLst/>
            <a:ahLst/>
            <a:cxnLst/>
            <a:rect l="l" t="t" r="r" b="b"/>
            <a:pathLst>
              <a:path w="18695483" h="18695483">
                <a:moveTo>
                  <a:pt x="0" y="0"/>
                </a:moveTo>
                <a:lnTo>
                  <a:pt x="18695482" y="0"/>
                </a:lnTo>
                <a:lnTo>
                  <a:pt x="18695482" y="18695483"/>
                </a:lnTo>
                <a:lnTo>
                  <a:pt x="0" y="18695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AutoShape 2">
            <a:extLst>
              <a:ext uri="{FF2B5EF4-FFF2-40B4-BE49-F238E27FC236}">
                <a16:creationId xmlns:a16="http://schemas.microsoft.com/office/drawing/2014/main" id="{D053AAF8-B211-B90E-E64D-4DFECB1AF7E2}"/>
              </a:ext>
            </a:extLst>
          </p:cNvPr>
          <p:cNvSpPr/>
          <p:nvPr/>
        </p:nvSpPr>
        <p:spPr>
          <a:xfrm>
            <a:off x="877215" y="1290482"/>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 name="TextBox 3">
            <a:extLst>
              <a:ext uri="{FF2B5EF4-FFF2-40B4-BE49-F238E27FC236}">
                <a16:creationId xmlns:a16="http://schemas.microsoft.com/office/drawing/2014/main" id="{3D5AA38D-2DE1-47EB-A010-F6AD8417ED6D}"/>
              </a:ext>
            </a:extLst>
          </p:cNvPr>
          <p:cNvSpPr txBox="1"/>
          <p:nvPr/>
        </p:nvSpPr>
        <p:spPr>
          <a:xfrm>
            <a:off x="1122725" y="1671850"/>
            <a:ext cx="16042549" cy="7386638"/>
          </a:xfrm>
          <a:prstGeom prst="rect">
            <a:avLst/>
          </a:prstGeom>
        </p:spPr>
        <p:txBody>
          <a:bodyPr lIns="0" tIns="0" rIns="0" bIns="0" rtlCol="0" anchor="t">
            <a:spAutoFit/>
          </a:bodyPr>
          <a:lstStyle/>
          <a:p>
            <a:pPr algn="ctr"/>
            <a:r>
              <a:rPr lang="en-US" sz="6000" dirty="0">
                <a:solidFill>
                  <a:srgbClr val="070403"/>
                </a:solidFill>
                <a:latin typeface="Poppins" panose="00000500000000000000" pitchFamily="2" charset="0"/>
                <a:ea typeface="Poppins Bold Italics"/>
                <a:cs typeface="Poppins" panose="00000500000000000000" pitchFamily="2" charset="0"/>
                <a:sym typeface="Poppins Bold Italics"/>
              </a:rPr>
              <a:t>This </a:t>
            </a:r>
            <a:r>
              <a:rPr lang="en-US" sz="6000" dirty="0">
                <a:latin typeface="Poppins" panose="00000500000000000000" pitchFamily="2" charset="0"/>
                <a:ea typeface="Poppins Bold Italics"/>
                <a:cs typeface="Poppins" panose="00000500000000000000" pitchFamily="2" charset="0"/>
                <a:sym typeface="Poppins Bold Italics"/>
              </a:rPr>
              <a:t>presentation</a:t>
            </a:r>
            <a:r>
              <a:rPr lang="en-US" sz="6000" dirty="0">
                <a:solidFill>
                  <a:srgbClr val="070403"/>
                </a:solidFill>
                <a:latin typeface="Poppins" panose="00000500000000000000" pitchFamily="2" charset="0"/>
                <a:ea typeface="Poppins Bold Italics"/>
                <a:cs typeface="Poppins" panose="00000500000000000000" pitchFamily="2" charset="0"/>
                <a:sym typeface="Poppins Bold Italics"/>
              </a:rPr>
              <a:t> is meant to supplement the Application Instructions and does not cover all the information supplied in that document. </a:t>
            </a:r>
          </a:p>
          <a:p>
            <a:pPr algn="ctr"/>
            <a:endParaRPr lang="en-US" sz="6000" dirty="0">
              <a:solidFill>
                <a:srgbClr val="070403"/>
              </a:solidFill>
              <a:latin typeface="Poppins" panose="00000500000000000000" pitchFamily="2" charset="0"/>
              <a:ea typeface="Poppins Bold Italics"/>
              <a:cs typeface="Poppins" panose="00000500000000000000" pitchFamily="2" charset="0"/>
              <a:sym typeface="Poppins Bold Italics"/>
            </a:endParaRPr>
          </a:p>
          <a:p>
            <a:pPr algn="ctr"/>
            <a:r>
              <a:rPr lang="en-US" sz="6000" dirty="0">
                <a:solidFill>
                  <a:srgbClr val="070403"/>
                </a:solidFill>
                <a:latin typeface="Poppins" panose="00000500000000000000" pitchFamily="2" charset="0"/>
                <a:ea typeface="Poppins Bold Italics"/>
                <a:cs typeface="Poppins" panose="00000500000000000000" pitchFamily="2" charset="0"/>
                <a:sym typeface="Poppins Bold Italics"/>
              </a:rPr>
              <a:t>The questions asked in this presentation will be aggregated and put in the FAQ which can be found on our website.</a:t>
            </a:r>
          </a:p>
        </p:txBody>
      </p:sp>
      <p:sp>
        <p:nvSpPr>
          <p:cNvPr id="4" name="TextBox 4">
            <a:extLst>
              <a:ext uri="{FF2B5EF4-FFF2-40B4-BE49-F238E27FC236}">
                <a16:creationId xmlns:a16="http://schemas.microsoft.com/office/drawing/2014/main" id="{6961A910-97A7-6506-B303-DDD2713F6D06}"/>
              </a:ext>
            </a:extLst>
          </p:cNvPr>
          <p:cNvSpPr txBox="1"/>
          <p:nvPr/>
        </p:nvSpPr>
        <p:spPr>
          <a:xfrm>
            <a:off x="725730" y="4607"/>
            <a:ext cx="16533570" cy="1285875"/>
          </a:xfrm>
          <a:prstGeom prst="rect">
            <a:avLst/>
          </a:prstGeom>
        </p:spPr>
        <p:txBody>
          <a:bodyPr lIns="0" tIns="0" rIns="0" bIns="0" rtlCol="0" anchor="t">
            <a:spAutoFit/>
          </a:bodyPr>
          <a:lstStyle/>
          <a:p>
            <a:pPr algn="ctr">
              <a:lnSpc>
                <a:spcPts val="10500"/>
              </a:lnSpc>
            </a:pPr>
            <a:r>
              <a:rPr lang="en-US" sz="7500" b="1">
                <a:solidFill>
                  <a:srgbClr val="000000"/>
                </a:solidFill>
                <a:latin typeface="Playfair Display Bold"/>
                <a:ea typeface="Playfair Display Bold"/>
                <a:cs typeface="Playfair Display Bold"/>
                <a:sym typeface="Playfair Display Bold"/>
              </a:rPr>
              <a:t>Please note:</a:t>
            </a:r>
          </a:p>
        </p:txBody>
      </p:sp>
    </p:spTree>
    <p:extLst>
      <p:ext uri="{BB962C8B-B14F-4D97-AF65-F5344CB8AC3E}">
        <p14:creationId xmlns:p14="http://schemas.microsoft.com/office/powerpoint/2010/main" val="3396723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a:extLst>
            <a:ext uri="{FF2B5EF4-FFF2-40B4-BE49-F238E27FC236}">
              <a16:creationId xmlns:a16="http://schemas.microsoft.com/office/drawing/2014/main" id="{7EF01094-F910-A22A-344C-C71297A1F36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35CC51D5-84CB-14DA-4F2E-F1F21F3351DF}"/>
              </a:ext>
            </a:extLst>
          </p:cNvPr>
          <p:cNvSpPr/>
          <p:nvPr/>
        </p:nvSpPr>
        <p:spPr>
          <a:xfrm>
            <a:off x="877215" y="2195237"/>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TextBox 4">
            <a:extLst>
              <a:ext uri="{FF2B5EF4-FFF2-40B4-BE49-F238E27FC236}">
                <a16:creationId xmlns:a16="http://schemas.microsoft.com/office/drawing/2014/main" id="{DB2D8C87-1E30-D9D0-E8EE-D5FFC0EF6B37}"/>
              </a:ext>
            </a:extLst>
          </p:cNvPr>
          <p:cNvSpPr txBox="1"/>
          <p:nvPr/>
        </p:nvSpPr>
        <p:spPr>
          <a:xfrm>
            <a:off x="877215" y="282373"/>
            <a:ext cx="16533570" cy="1887376"/>
          </a:xfrm>
          <a:prstGeom prst="rect">
            <a:avLst/>
          </a:prstGeom>
        </p:spPr>
        <p:txBody>
          <a:bodyPr wrap="square" lIns="0" tIns="0" rIns="0" bIns="0" rtlCol="0" anchor="t">
            <a:spAutoFit/>
          </a:bodyPr>
          <a:lstStyle/>
          <a:p>
            <a:pPr algn="ctr">
              <a:lnSpc>
                <a:spcPts val="7699"/>
              </a:lnSpc>
            </a:pPr>
            <a:r>
              <a:rPr lang="en-US" sz="5499" b="1" dirty="0">
                <a:solidFill>
                  <a:srgbClr val="000000"/>
                </a:solidFill>
                <a:latin typeface="Playfair Display Bold"/>
                <a:ea typeface="Playfair Display Bold"/>
                <a:cs typeface="Playfair Display Bold"/>
                <a:sym typeface="Playfair Display Bold"/>
              </a:rPr>
              <a:t>Attachment #16: Governing Body’s Most Recent Minutes</a:t>
            </a:r>
          </a:p>
        </p:txBody>
      </p:sp>
      <p:sp>
        <p:nvSpPr>
          <p:cNvPr id="7" name="TextBox 6">
            <a:extLst>
              <a:ext uri="{FF2B5EF4-FFF2-40B4-BE49-F238E27FC236}">
                <a16:creationId xmlns:a16="http://schemas.microsoft.com/office/drawing/2014/main" id="{631509E5-9DB8-6E0A-2BF2-43A45019A015}"/>
              </a:ext>
            </a:extLst>
          </p:cNvPr>
          <p:cNvSpPr txBox="1"/>
          <p:nvPr/>
        </p:nvSpPr>
        <p:spPr>
          <a:xfrm>
            <a:off x="9677400" y="4838700"/>
            <a:ext cx="9144000" cy="1323439"/>
          </a:xfrm>
          <a:prstGeom prst="rect">
            <a:avLst/>
          </a:prstGeom>
          <a:noFill/>
        </p:spPr>
        <p:txBody>
          <a:bodyPr wrap="square">
            <a:spAutoFit/>
          </a:bodyPr>
          <a:lstStyle/>
          <a:p>
            <a:pPr marL="0" marR="0">
              <a:spcBef>
                <a:spcPts val="600"/>
              </a:spcBef>
            </a:pPr>
            <a:r>
              <a:rPr lang="en-US" sz="4000" b="1" dirty="0">
                <a:solidFill>
                  <a:srgbClr val="FF0000"/>
                </a:solidFill>
                <a:effectLst/>
                <a:latin typeface="Garamond" panose="02020404030301010803" pitchFamily="18" charset="0"/>
                <a:ea typeface="Times New Roman" panose="02020603050405020304" pitchFamily="18" charset="0"/>
                <a:cs typeface="Calibri" panose="020F0502020204030204" pitchFamily="34" charset="0"/>
              </a:rPr>
              <a:t>Please upload your governing body’s most recent minutes. </a:t>
            </a:r>
            <a:endParaRPr lang="en-US" sz="3600" b="1" dirty="0">
              <a:solidFill>
                <a:srgbClr val="FF0000"/>
              </a:solidFill>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624DB0AF-8402-403D-9CCE-FD0C3D2644BD}"/>
              </a:ext>
            </a:extLst>
          </p:cNvPr>
          <p:cNvPicPr>
            <a:picLocks noChangeAspect="1"/>
          </p:cNvPicPr>
          <p:nvPr/>
        </p:nvPicPr>
        <p:blipFill>
          <a:blip r:embed="rId2"/>
          <a:stretch>
            <a:fillRect/>
          </a:stretch>
        </p:blipFill>
        <p:spPr>
          <a:xfrm>
            <a:off x="1981200" y="2291895"/>
            <a:ext cx="6792273" cy="7821116"/>
          </a:xfrm>
          <a:prstGeom prst="rect">
            <a:avLst/>
          </a:prstGeom>
        </p:spPr>
      </p:pic>
    </p:spTree>
    <p:extLst>
      <p:ext uri="{BB962C8B-B14F-4D97-AF65-F5344CB8AC3E}">
        <p14:creationId xmlns:p14="http://schemas.microsoft.com/office/powerpoint/2010/main" val="2973461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3741" y="-3108271"/>
            <a:ext cx="18695483" cy="18695483"/>
          </a:xfrm>
          <a:custGeom>
            <a:avLst/>
            <a:gdLst/>
            <a:ahLst/>
            <a:cxnLst/>
            <a:rect l="l" t="t" r="r" b="b"/>
            <a:pathLst>
              <a:path w="18695483" h="18695483">
                <a:moveTo>
                  <a:pt x="0" y="0"/>
                </a:moveTo>
                <a:lnTo>
                  <a:pt x="18695482" y="0"/>
                </a:lnTo>
                <a:lnTo>
                  <a:pt x="18695482" y="18695483"/>
                </a:lnTo>
                <a:lnTo>
                  <a:pt x="0" y="18695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877215" y="729794"/>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Freeform 4"/>
          <p:cNvSpPr/>
          <p:nvPr/>
        </p:nvSpPr>
        <p:spPr>
          <a:xfrm>
            <a:off x="6308442" y="-381625"/>
            <a:ext cx="12455391" cy="13221046"/>
          </a:xfrm>
          <a:custGeom>
            <a:avLst/>
            <a:gdLst/>
            <a:ahLst/>
            <a:cxnLst/>
            <a:rect l="l" t="t" r="r" b="b"/>
            <a:pathLst>
              <a:path w="12455391" h="13221046">
                <a:moveTo>
                  <a:pt x="0" y="0"/>
                </a:moveTo>
                <a:lnTo>
                  <a:pt x="12455391" y="0"/>
                </a:lnTo>
                <a:lnTo>
                  <a:pt x="12455391" y="13221046"/>
                </a:lnTo>
                <a:lnTo>
                  <a:pt x="0" y="13221046"/>
                </a:lnTo>
                <a:lnTo>
                  <a:pt x="0" y="0"/>
                </a:lnTo>
                <a:close/>
              </a:path>
            </a:pathLst>
          </a:custGeom>
          <a:blipFill>
            <a:blip r:embed="rId4">
              <a:alphaModFix amt="27000"/>
            </a:blip>
            <a:stretch>
              <a:fillRect l="-201" t="-3502" b="-14496"/>
            </a:stretch>
          </a:blipFill>
        </p:spPr>
        <p:txBody>
          <a:bodyPr/>
          <a:lstStyle/>
          <a:p>
            <a:endParaRPr lang="en-US"/>
          </a:p>
        </p:txBody>
      </p:sp>
      <p:pic>
        <p:nvPicPr>
          <p:cNvPr id="7" name="Picture 6">
            <a:extLst>
              <a:ext uri="{FF2B5EF4-FFF2-40B4-BE49-F238E27FC236}">
                <a16:creationId xmlns:a16="http://schemas.microsoft.com/office/drawing/2014/main" id="{05C1922C-2656-2FEE-1F53-1FE9C7B46A52}"/>
              </a:ext>
            </a:extLst>
          </p:cNvPr>
          <p:cNvPicPr>
            <a:picLocks noChangeAspect="1"/>
          </p:cNvPicPr>
          <p:nvPr/>
        </p:nvPicPr>
        <p:blipFill>
          <a:blip r:embed="rId5"/>
          <a:stretch>
            <a:fillRect/>
          </a:stretch>
        </p:blipFill>
        <p:spPr>
          <a:xfrm>
            <a:off x="2362200" y="114300"/>
            <a:ext cx="12799320" cy="2263399"/>
          </a:xfrm>
          <a:prstGeom prst="rect">
            <a:avLst/>
          </a:prstGeom>
        </p:spPr>
      </p:pic>
      <p:sp>
        <p:nvSpPr>
          <p:cNvPr id="8" name="Rectangle 7">
            <a:extLst>
              <a:ext uri="{FF2B5EF4-FFF2-40B4-BE49-F238E27FC236}">
                <a16:creationId xmlns:a16="http://schemas.microsoft.com/office/drawing/2014/main" id="{774C0E62-E623-2049-0ECE-62C3138D80E8}"/>
              </a:ext>
            </a:extLst>
          </p:cNvPr>
          <p:cNvSpPr/>
          <p:nvPr/>
        </p:nvSpPr>
        <p:spPr>
          <a:xfrm>
            <a:off x="11277600" y="98306"/>
            <a:ext cx="1143000" cy="1589538"/>
          </a:xfrm>
          <a:custGeom>
            <a:avLst/>
            <a:gdLst>
              <a:gd name="connsiteX0" fmla="*/ 0 w 1143000"/>
              <a:gd name="connsiteY0" fmla="*/ 0 h 1589538"/>
              <a:gd name="connsiteX1" fmla="*/ 1143000 w 1143000"/>
              <a:gd name="connsiteY1" fmla="*/ 0 h 1589538"/>
              <a:gd name="connsiteX2" fmla="*/ 1143000 w 1143000"/>
              <a:gd name="connsiteY2" fmla="*/ 1589538 h 1589538"/>
              <a:gd name="connsiteX3" fmla="*/ 0 w 1143000"/>
              <a:gd name="connsiteY3" fmla="*/ 1589538 h 1589538"/>
              <a:gd name="connsiteX4" fmla="*/ 0 w 1143000"/>
              <a:gd name="connsiteY4" fmla="*/ 0 h 1589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589538" extrusionOk="0">
                <a:moveTo>
                  <a:pt x="0" y="0"/>
                </a:moveTo>
                <a:cubicBezTo>
                  <a:pt x="241649" y="-53862"/>
                  <a:pt x="578547" y="96164"/>
                  <a:pt x="1143000" y="0"/>
                </a:cubicBezTo>
                <a:cubicBezTo>
                  <a:pt x="1269869" y="397280"/>
                  <a:pt x="1027375" y="1228114"/>
                  <a:pt x="1143000" y="1589538"/>
                </a:cubicBezTo>
                <a:cubicBezTo>
                  <a:pt x="884294" y="1570933"/>
                  <a:pt x="301753" y="1638558"/>
                  <a:pt x="0" y="1589538"/>
                </a:cubicBezTo>
                <a:cubicBezTo>
                  <a:pt x="118961" y="1094443"/>
                  <a:pt x="-123703" y="712966"/>
                  <a:pt x="0" y="0"/>
                </a:cubicBezTo>
                <a:close/>
              </a:path>
            </a:pathLst>
          </a:custGeom>
          <a:noFill/>
          <a:ln>
            <a:solidFill>
              <a:srgbClr val="FF0000"/>
            </a:solidFill>
            <a:extLst>
              <a:ext uri="{C807C97D-BFC1-408E-A445-0C87EB9F89A2}">
                <ask:lineSketchStyleProps xmlns:ask="http://schemas.microsoft.com/office/drawing/2018/sketchyshapes" sd="366226838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B6CB887-7D5F-80DE-D6F1-444F1C39B2AF}"/>
              </a:ext>
            </a:extLst>
          </p:cNvPr>
          <p:cNvPicPr>
            <a:picLocks noChangeAspect="1"/>
          </p:cNvPicPr>
          <p:nvPr/>
        </p:nvPicPr>
        <p:blipFill>
          <a:blip r:embed="rId6"/>
          <a:stretch>
            <a:fillRect/>
          </a:stretch>
        </p:blipFill>
        <p:spPr>
          <a:xfrm>
            <a:off x="130148" y="2705102"/>
            <a:ext cx="18157852" cy="7013960"/>
          </a:xfrm>
          <a:prstGeom prst="rect">
            <a:avLst/>
          </a:prstGeom>
        </p:spPr>
      </p:pic>
    </p:spTree>
    <p:extLst>
      <p:ext uri="{BB962C8B-B14F-4D97-AF65-F5344CB8AC3E}">
        <p14:creationId xmlns:p14="http://schemas.microsoft.com/office/powerpoint/2010/main" val="2793046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7DB16-702E-4845-8D28-762DEE1126EC}"/>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B636EF84-39AB-0461-2EF7-E4B011CFAAD7}"/>
              </a:ext>
            </a:extLst>
          </p:cNvPr>
          <p:cNvSpPr/>
          <p:nvPr/>
        </p:nvSpPr>
        <p:spPr>
          <a:xfrm>
            <a:off x="6057132" y="-70183"/>
            <a:ext cx="12455391" cy="13221046"/>
          </a:xfrm>
          <a:custGeom>
            <a:avLst/>
            <a:gdLst/>
            <a:ahLst/>
            <a:cxnLst/>
            <a:rect l="l" t="t" r="r" b="b"/>
            <a:pathLst>
              <a:path w="12455391" h="13221046">
                <a:moveTo>
                  <a:pt x="0" y="0"/>
                </a:moveTo>
                <a:lnTo>
                  <a:pt x="12455391" y="0"/>
                </a:lnTo>
                <a:lnTo>
                  <a:pt x="12455391" y="13221046"/>
                </a:lnTo>
                <a:lnTo>
                  <a:pt x="0" y="13221046"/>
                </a:lnTo>
                <a:lnTo>
                  <a:pt x="0" y="0"/>
                </a:lnTo>
                <a:close/>
              </a:path>
            </a:pathLst>
          </a:custGeom>
          <a:blipFill>
            <a:blip r:embed="rId2">
              <a:alphaModFix amt="27000"/>
            </a:blip>
            <a:stretch>
              <a:fillRect l="-201" t="-3502" b="-14496"/>
            </a:stretch>
          </a:blipFill>
        </p:spPr>
        <p:txBody>
          <a:bodyPr/>
          <a:lstStyle/>
          <a:p>
            <a:endParaRPr lang="en-US"/>
          </a:p>
        </p:txBody>
      </p:sp>
      <p:sp>
        <p:nvSpPr>
          <p:cNvPr id="2" name="Freeform 2">
            <a:extLst>
              <a:ext uri="{FF2B5EF4-FFF2-40B4-BE49-F238E27FC236}">
                <a16:creationId xmlns:a16="http://schemas.microsoft.com/office/drawing/2014/main" id="{215F1712-3F84-CBC8-F2CA-C746699E4E4A}"/>
              </a:ext>
            </a:extLst>
          </p:cNvPr>
          <p:cNvSpPr/>
          <p:nvPr/>
        </p:nvSpPr>
        <p:spPr>
          <a:xfrm>
            <a:off x="-203741" y="-3108271"/>
            <a:ext cx="18695483" cy="18695483"/>
          </a:xfrm>
          <a:custGeom>
            <a:avLst/>
            <a:gdLst/>
            <a:ahLst/>
            <a:cxnLst/>
            <a:rect l="l" t="t" r="r" b="b"/>
            <a:pathLst>
              <a:path w="18695483" h="18695483">
                <a:moveTo>
                  <a:pt x="0" y="0"/>
                </a:moveTo>
                <a:lnTo>
                  <a:pt x="18695482" y="0"/>
                </a:lnTo>
                <a:lnTo>
                  <a:pt x="18695482" y="18695483"/>
                </a:lnTo>
                <a:lnTo>
                  <a:pt x="0" y="186954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AutoShape 3">
            <a:extLst>
              <a:ext uri="{FF2B5EF4-FFF2-40B4-BE49-F238E27FC236}">
                <a16:creationId xmlns:a16="http://schemas.microsoft.com/office/drawing/2014/main" id="{518581C7-2370-5C07-AA1C-41611B2A4438}"/>
              </a:ext>
            </a:extLst>
          </p:cNvPr>
          <p:cNvSpPr/>
          <p:nvPr/>
        </p:nvSpPr>
        <p:spPr>
          <a:xfrm>
            <a:off x="877215" y="729794"/>
            <a:ext cx="16533570" cy="0"/>
          </a:xfrm>
          <a:prstGeom prst="line">
            <a:avLst/>
          </a:prstGeom>
          <a:ln w="38100" cap="flat">
            <a:solidFill>
              <a:srgbClr val="000000"/>
            </a:solidFill>
            <a:prstDash val="solid"/>
            <a:headEnd type="none" w="sm" len="sm"/>
            <a:tailEnd type="none" w="sm" len="sm"/>
          </a:ln>
        </p:spPr>
        <p:txBody>
          <a:bodyPr/>
          <a:lstStyle/>
          <a:p>
            <a:endParaRPr lang="en-US"/>
          </a:p>
        </p:txBody>
      </p:sp>
      <p:pic>
        <p:nvPicPr>
          <p:cNvPr id="7" name="Picture 6">
            <a:extLst>
              <a:ext uri="{FF2B5EF4-FFF2-40B4-BE49-F238E27FC236}">
                <a16:creationId xmlns:a16="http://schemas.microsoft.com/office/drawing/2014/main" id="{DA36366E-489E-776D-28CC-FE5C378804D6}"/>
              </a:ext>
            </a:extLst>
          </p:cNvPr>
          <p:cNvPicPr>
            <a:picLocks noChangeAspect="1"/>
          </p:cNvPicPr>
          <p:nvPr/>
        </p:nvPicPr>
        <p:blipFill>
          <a:blip r:embed="rId5"/>
          <a:stretch>
            <a:fillRect/>
          </a:stretch>
        </p:blipFill>
        <p:spPr>
          <a:xfrm>
            <a:off x="3581400" y="3086100"/>
            <a:ext cx="10134600" cy="1792177"/>
          </a:xfrm>
          <a:prstGeom prst="rect">
            <a:avLst/>
          </a:prstGeom>
        </p:spPr>
      </p:pic>
      <p:sp>
        <p:nvSpPr>
          <p:cNvPr id="8" name="Rectangle 7">
            <a:extLst>
              <a:ext uri="{FF2B5EF4-FFF2-40B4-BE49-F238E27FC236}">
                <a16:creationId xmlns:a16="http://schemas.microsoft.com/office/drawing/2014/main" id="{021FC488-B4C9-2EDE-9931-BF08E42F2103}"/>
              </a:ext>
            </a:extLst>
          </p:cNvPr>
          <p:cNvSpPr/>
          <p:nvPr/>
        </p:nvSpPr>
        <p:spPr>
          <a:xfrm>
            <a:off x="10591800" y="3238500"/>
            <a:ext cx="1143000" cy="838200"/>
          </a:xfrm>
          <a:custGeom>
            <a:avLst/>
            <a:gdLst>
              <a:gd name="connsiteX0" fmla="*/ 0 w 1143000"/>
              <a:gd name="connsiteY0" fmla="*/ 0 h 838200"/>
              <a:gd name="connsiteX1" fmla="*/ 1143000 w 1143000"/>
              <a:gd name="connsiteY1" fmla="*/ 0 h 838200"/>
              <a:gd name="connsiteX2" fmla="*/ 1143000 w 1143000"/>
              <a:gd name="connsiteY2" fmla="*/ 838200 h 838200"/>
              <a:gd name="connsiteX3" fmla="*/ 0 w 1143000"/>
              <a:gd name="connsiteY3" fmla="*/ 838200 h 838200"/>
              <a:gd name="connsiteX4" fmla="*/ 0 w 1143000"/>
              <a:gd name="connsiteY4" fmla="*/ 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838200" extrusionOk="0">
                <a:moveTo>
                  <a:pt x="0" y="0"/>
                </a:moveTo>
                <a:cubicBezTo>
                  <a:pt x="241649" y="-53862"/>
                  <a:pt x="578547" y="96164"/>
                  <a:pt x="1143000" y="0"/>
                </a:cubicBezTo>
                <a:cubicBezTo>
                  <a:pt x="1138583" y="279940"/>
                  <a:pt x="1202192" y="548396"/>
                  <a:pt x="1143000" y="838200"/>
                </a:cubicBezTo>
                <a:cubicBezTo>
                  <a:pt x="884294" y="819595"/>
                  <a:pt x="301753" y="887220"/>
                  <a:pt x="0" y="838200"/>
                </a:cubicBezTo>
                <a:cubicBezTo>
                  <a:pt x="-6775" y="450070"/>
                  <a:pt x="48944" y="166836"/>
                  <a:pt x="0" y="0"/>
                </a:cubicBezTo>
                <a:close/>
              </a:path>
            </a:pathLst>
          </a:custGeom>
          <a:noFill/>
          <a:ln>
            <a:solidFill>
              <a:srgbClr val="FF0000"/>
            </a:solidFill>
            <a:extLst>
              <a:ext uri="{C807C97D-BFC1-408E-A445-0C87EB9F89A2}">
                <ask:lineSketchStyleProps xmlns:ask="http://schemas.microsoft.com/office/drawing/2018/sketchyshapes" sd="366226838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B4DB13FC-488F-9EF9-51AB-01EC873E2882}"/>
              </a:ext>
            </a:extLst>
          </p:cNvPr>
          <p:cNvPicPr>
            <a:picLocks noChangeAspect="1"/>
          </p:cNvPicPr>
          <p:nvPr/>
        </p:nvPicPr>
        <p:blipFill>
          <a:blip r:embed="rId6"/>
          <a:stretch>
            <a:fillRect/>
          </a:stretch>
        </p:blipFill>
        <p:spPr>
          <a:xfrm>
            <a:off x="27709" y="5252234"/>
            <a:ext cx="18121313" cy="2576212"/>
          </a:xfrm>
          <a:prstGeom prst="rect">
            <a:avLst/>
          </a:prstGeom>
        </p:spPr>
      </p:pic>
    </p:spTree>
    <p:extLst>
      <p:ext uri="{BB962C8B-B14F-4D97-AF65-F5344CB8AC3E}">
        <p14:creationId xmlns:p14="http://schemas.microsoft.com/office/powerpoint/2010/main" val="2963594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a:extLst>
            <a:ext uri="{FF2B5EF4-FFF2-40B4-BE49-F238E27FC236}">
              <a16:creationId xmlns:a16="http://schemas.microsoft.com/office/drawing/2014/main" id="{F011EFD6-5AE0-9CDD-C2B5-8518A76EABA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BF098C4-B3A6-6643-A409-2297CFF62A5D}"/>
              </a:ext>
            </a:extLst>
          </p:cNvPr>
          <p:cNvSpPr/>
          <p:nvPr/>
        </p:nvSpPr>
        <p:spPr>
          <a:xfrm>
            <a:off x="-203741" y="-3108271"/>
            <a:ext cx="18695483" cy="18695483"/>
          </a:xfrm>
          <a:custGeom>
            <a:avLst/>
            <a:gdLst/>
            <a:ahLst/>
            <a:cxnLst/>
            <a:rect l="l" t="t" r="r" b="b"/>
            <a:pathLst>
              <a:path w="18695483" h="18695483">
                <a:moveTo>
                  <a:pt x="0" y="0"/>
                </a:moveTo>
                <a:lnTo>
                  <a:pt x="18695482" y="0"/>
                </a:lnTo>
                <a:lnTo>
                  <a:pt x="18695482" y="18695483"/>
                </a:lnTo>
                <a:lnTo>
                  <a:pt x="0" y="18695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a:extLst>
              <a:ext uri="{FF2B5EF4-FFF2-40B4-BE49-F238E27FC236}">
                <a16:creationId xmlns:a16="http://schemas.microsoft.com/office/drawing/2014/main" id="{3D7120CB-BCA2-8E0D-F9F1-4E61FAEA2BE6}"/>
              </a:ext>
            </a:extLst>
          </p:cNvPr>
          <p:cNvSpPr/>
          <p:nvPr/>
        </p:nvSpPr>
        <p:spPr>
          <a:xfrm>
            <a:off x="877215" y="729794"/>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Freeform 4">
            <a:extLst>
              <a:ext uri="{FF2B5EF4-FFF2-40B4-BE49-F238E27FC236}">
                <a16:creationId xmlns:a16="http://schemas.microsoft.com/office/drawing/2014/main" id="{6430C73B-B81D-786A-0F89-34C0EDBBBE4B}"/>
              </a:ext>
            </a:extLst>
          </p:cNvPr>
          <p:cNvSpPr/>
          <p:nvPr/>
        </p:nvSpPr>
        <p:spPr>
          <a:xfrm>
            <a:off x="6308442" y="-381625"/>
            <a:ext cx="12455391" cy="13221046"/>
          </a:xfrm>
          <a:custGeom>
            <a:avLst/>
            <a:gdLst/>
            <a:ahLst/>
            <a:cxnLst/>
            <a:rect l="l" t="t" r="r" b="b"/>
            <a:pathLst>
              <a:path w="12455391" h="13221046">
                <a:moveTo>
                  <a:pt x="0" y="0"/>
                </a:moveTo>
                <a:lnTo>
                  <a:pt x="12455391" y="0"/>
                </a:lnTo>
                <a:lnTo>
                  <a:pt x="12455391" y="13221046"/>
                </a:lnTo>
                <a:lnTo>
                  <a:pt x="0" y="13221046"/>
                </a:lnTo>
                <a:lnTo>
                  <a:pt x="0" y="0"/>
                </a:lnTo>
                <a:close/>
              </a:path>
            </a:pathLst>
          </a:custGeom>
          <a:blipFill>
            <a:blip r:embed="rId4">
              <a:alphaModFix amt="27000"/>
            </a:blip>
            <a:stretch>
              <a:fillRect l="-201" t="-3502" b="-14496"/>
            </a:stretch>
          </a:blipFill>
        </p:spPr>
        <p:txBody>
          <a:bodyPr/>
          <a:lstStyle/>
          <a:p>
            <a:endParaRPr lang="en-US"/>
          </a:p>
        </p:txBody>
      </p:sp>
      <p:sp>
        <p:nvSpPr>
          <p:cNvPr id="6" name="TextBox 6">
            <a:extLst>
              <a:ext uri="{FF2B5EF4-FFF2-40B4-BE49-F238E27FC236}">
                <a16:creationId xmlns:a16="http://schemas.microsoft.com/office/drawing/2014/main" id="{F42A0D54-8DA2-49E1-D54D-4CAE7FB1D7E5}"/>
              </a:ext>
            </a:extLst>
          </p:cNvPr>
          <p:cNvSpPr txBox="1"/>
          <p:nvPr/>
        </p:nvSpPr>
        <p:spPr>
          <a:xfrm>
            <a:off x="547441" y="1143000"/>
            <a:ext cx="8174443" cy="810478"/>
          </a:xfrm>
          <a:prstGeom prst="rect">
            <a:avLst/>
          </a:prstGeom>
        </p:spPr>
        <p:txBody>
          <a:bodyPr wrap="square" lIns="0" tIns="0" rIns="0" bIns="0" rtlCol="0" anchor="t">
            <a:spAutoFit/>
          </a:bodyPr>
          <a:lstStyle/>
          <a:p>
            <a:pPr algn="r">
              <a:lnSpc>
                <a:spcPts val="5980"/>
              </a:lnSpc>
            </a:pPr>
            <a:r>
              <a:rPr lang="en-US" sz="6500" dirty="0">
                <a:solidFill>
                  <a:srgbClr val="000000"/>
                </a:solidFill>
                <a:latin typeface="Poppins"/>
                <a:ea typeface="Poppins"/>
                <a:cs typeface="Poppins"/>
                <a:sym typeface="Poppins"/>
              </a:rPr>
              <a:t>Budget Narrative</a:t>
            </a:r>
          </a:p>
        </p:txBody>
      </p:sp>
      <p:sp>
        <p:nvSpPr>
          <p:cNvPr id="7" name="TextBox 7">
            <a:extLst>
              <a:ext uri="{FF2B5EF4-FFF2-40B4-BE49-F238E27FC236}">
                <a16:creationId xmlns:a16="http://schemas.microsoft.com/office/drawing/2014/main" id="{E578A7A9-C28D-577B-A8B8-7389E0C94BFB}"/>
              </a:ext>
            </a:extLst>
          </p:cNvPr>
          <p:cNvSpPr txBox="1"/>
          <p:nvPr/>
        </p:nvSpPr>
        <p:spPr>
          <a:xfrm>
            <a:off x="228600" y="2628900"/>
            <a:ext cx="8493284" cy="975716"/>
          </a:xfrm>
          <a:prstGeom prst="rect">
            <a:avLst/>
          </a:prstGeom>
        </p:spPr>
        <p:txBody>
          <a:bodyPr wrap="square" lIns="0" tIns="0" rIns="0" bIns="0" rtlCol="0" anchor="t">
            <a:spAutoFit/>
          </a:bodyPr>
          <a:lstStyle/>
          <a:p>
            <a:pPr algn="l">
              <a:lnSpc>
                <a:spcPts val="3919"/>
              </a:lnSpc>
            </a:pPr>
            <a:endParaRPr lang="en-US" sz="2799" b="1" dirty="0">
              <a:solidFill>
                <a:srgbClr val="000000"/>
              </a:solidFill>
              <a:latin typeface="Poppins Bold"/>
              <a:ea typeface="Poppins Bold"/>
              <a:cs typeface="Poppins Bold"/>
              <a:sym typeface="Poppins Bold"/>
            </a:endParaRPr>
          </a:p>
          <a:p>
            <a:pPr algn="l">
              <a:lnSpc>
                <a:spcPts val="3919"/>
              </a:lnSpc>
            </a:pPr>
            <a:endParaRPr lang="en-US" sz="2799" b="1" dirty="0">
              <a:solidFill>
                <a:srgbClr val="000000"/>
              </a:solidFill>
              <a:latin typeface="Poppins Bold"/>
              <a:ea typeface="Poppins Bold"/>
              <a:cs typeface="Poppins Bold"/>
              <a:sym typeface="Poppins Bold"/>
            </a:endParaRPr>
          </a:p>
        </p:txBody>
      </p:sp>
      <p:pic>
        <p:nvPicPr>
          <p:cNvPr id="9" name="Picture 8">
            <a:extLst>
              <a:ext uri="{FF2B5EF4-FFF2-40B4-BE49-F238E27FC236}">
                <a16:creationId xmlns:a16="http://schemas.microsoft.com/office/drawing/2014/main" id="{D82247AF-1165-C8E4-891F-91E85FBB9C21}"/>
              </a:ext>
            </a:extLst>
          </p:cNvPr>
          <p:cNvPicPr>
            <a:picLocks noChangeAspect="1"/>
          </p:cNvPicPr>
          <p:nvPr/>
        </p:nvPicPr>
        <p:blipFill>
          <a:blip r:embed="rId5"/>
          <a:stretch>
            <a:fillRect/>
          </a:stretch>
        </p:blipFill>
        <p:spPr>
          <a:xfrm>
            <a:off x="127328" y="7022317"/>
            <a:ext cx="18033342" cy="3219899"/>
          </a:xfrm>
          <a:prstGeom prst="rect">
            <a:avLst/>
          </a:prstGeom>
        </p:spPr>
      </p:pic>
      <p:sp>
        <p:nvSpPr>
          <p:cNvPr id="10" name="TextBox 7">
            <a:extLst>
              <a:ext uri="{FF2B5EF4-FFF2-40B4-BE49-F238E27FC236}">
                <a16:creationId xmlns:a16="http://schemas.microsoft.com/office/drawing/2014/main" id="{99EAF071-2BD0-5DA8-6F2C-E8DC67389DF4}"/>
              </a:ext>
            </a:extLst>
          </p:cNvPr>
          <p:cNvSpPr txBox="1"/>
          <p:nvPr/>
        </p:nvSpPr>
        <p:spPr>
          <a:xfrm>
            <a:off x="502320" y="1960568"/>
            <a:ext cx="17283359" cy="6054030"/>
          </a:xfrm>
          <a:prstGeom prst="rect">
            <a:avLst/>
          </a:prstGeom>
        </p:spPr>
        <p:txBody>
          <a:bodyPr wrap="square" lIns="0" tIns="0" rIns="0" bIns="0" rtlCol="0" anchor="t">
            <a:spAutoFit/>
          </a:bodyPr>
          <a:lstStyle/>
          <a:p>
            <a:pPr marL="342900" indent="-342900">
              <a:buFont typeface="Arial" panose="020B0604020202020204" pitchFamily="34" charset="0"/>
              <a:buChar char="•"/>
            </a:pPr>
            <a:r>
              <a:rPr lang="en-US" sz="2500" dirty="0">
                <a:solidFill>
                  <a:srgbClr val="000000"/>
                </a:solidFill>
                <a:latin typeface="Times New Roman" panose="02020603050405020304" pitchFamily="18" charset="0"/>
              </a:rPr>
              <a:t>Budgets will be scored based off completeness and accuracy. </a:t>
            </a:r>
          </a:p>
          <a:p>
            <a:pPr marL="342900" indent="-342900">
              <a:buFont typeface="Arial" panose="020B0604020202020204" pitchFamily="34" charset="0"/>
              <a:buChar char="•"/>
            </a:pPr>
            <a:endParaRPr lang="en-US" sz="2500" dirty="0">
              <a:solidFill>
                <a:srgbClr val="000000"/>
              </a:solidFill>
              <a:latin typeface="Times New Roman" panose="02020603050405020304" pitchFamily="18" charset="0"/>
            </a:endParaRPr>
          </a:p>
          <a:p>
            <a:pPr marL="342900" indent="-342900">
              <a:buFont typeface="Arial" panose="020B0604020202020204" pitchFamily="34" charset="0"/>
              <a:buChar char="•"/>
            </a:pPr>
            <a:r>
              <a:rPr lang="en-US" sz="2500" dirty="0">
                <a:solidFill>
                  <a:srgbClr val="000000"/>
                </a:solidFill>
                <a:latin typeface="Times New Roman" panose="02020603050405020304" pitchFamily="18" charset="0"/>
              </a:rPr>
              <a:t>Budget must list services provided and to whom. </a:t>
            </a:r>
          </a:p>
          <a:p>
            <a:pPr marL="342900" indent="-342900">
              <a:buFont typeface="Arial" panose="020B0604020202020204" pitchFamily="34" charset="0"/>
              <a:buChar char="•"/>
            </a:pPr>
            <a:endParaRPr lang="en-US" sz="2500" dirty="0">
              <a:solidFill>
                <a:srgbClr val="000000"/>
              </a:solidFill>
              <a:latin typeface="Times New Roman" panose="02020603050405020304" pitchFamily="18" charset="0"/>
            </a:endParaRPr>
          </a:p>
          <a:p>
            <a:pPr marL="342900" indent="-342900">
              <a:buFont typeface="Arial" panose="020B0604020202020204" pitchFamily="34" charset="0"/>
              <a:buChar char="•"/>
            </a:pPr>
            <a:r>
              <a:rPr lang="en-US" sz="2500" b="0" i="0" u="none" strike="noStrike" baseline="0" dirty="0">
                <a:solidFill>
                  <a:srgbClr val="000000"/>
                </a:solidFill>
                <a:latin typeface="Times New Roman" panose="02020603050405020304" pitchFamily="18" charset="0"/>
              </a:rPr>
              <a:t>Social Service will review and score the proposed budget narrative (found under the “budget” tab in </a:t>
            </a:r>
            <a:r>
              <a:rPr lang="en-US" sz="2500" b="0" i="0" u="none" strike="noStrike" baseline="0" dirty="0" err="1">
                <a:solidFill>
                  <a:srgbClr val="000000"/>
                </a:solidFill>
                <a:latin typeface="Times New Roman" panose="02020603050405020304" pitchFamily="18" charset="0"/>
              </a:rPr>
              <a:t>ZoomGrants</a:t>
            </a:r>
            <a:r>
              <a:rPr lang="en-US" sz="2500" b="0" i="0" u="none" strike="noStrike" baseline="0" dirty="0">
                <a:solidFill>
                  <a:srgbClr val="000000"/>
                </a:solidFill>
                <a:latin typeface="Times New Roman" panose="02020603050405020304" pitchFamily="18" charset="0"/>
              </a:rPr>
              <a:t>) provided by the applicant in the required format. </a:t>
            </a:r>
            <a:r>
              <a:rPr lang="en-US" sz="2500" dirty="0">
                <a:solidFill>
                  <a:srgbClr val="000000"/>
                </a:solidFill>
                <a:latin typeface="Times New Roman" panose="02020603050405020304" pitchFamily="18" charset="0"/>
              </a:rPr>
              <a:t>Social Service</a:t>
            </a:r>
            <a:r>
              <a:rPr lang="en-US" sz="2500" b="0" i="0" u="none" strike="noStrike" baseline="0" dirty="0">
                <a:solidFill>
                  <a:srgbClr val="000000"/>
                </a:solidFill>
                <a:latin typeface="Times New Roman" panose="02020603050405020304" pitchFamily="18" charset="0"/>
              </a:rPr>
              <a:t> will look for thorough answers that ensure all parts of the question have been answered, as well as correct calculations for the proposed budget. Budget should identify services to be provided and to whom. 	</a:t>
            </a:r>
            <a:endParaRPr lang="en-US" sz="2500" b="1" dirty="0">
              <a:solidFill>
                <a:srgbClr val="000000"/>
              </a:solidFill>
              <a:latin typeface="Poppins Bold"/>
              <a:ea typeface="Poppins Bold"/>
              <a:cs typeface="Poppins Bold"/>
              <a:sym typeface="Poppins Bold"/>
            </a:endParaRPr>
          </a:p>
          <a:p>
            <a:pPr marL="342900" indent="-342900">
              <a:lnSpc>
                <a:spcPts val="3919"/>
              </a:lnSpc>
              <a:buFont typeface="Arial" panose="020B0604020202020204" pitchFamily="34" charset="0"/>
              <a:buChar char="•"/>
            </a:pPr>
            <a:r>
              <a:rPr lang="en-US" sz="2500" b="0" i="0" u="none" strike="noStrike" baseline="0" dirty="0">
                <a:solidFill>
                  <a:srgbClr val="000000"/>
                </a:solidFill>
                <a:latin typeface="Times New Roman" panose="02020603050405020304" pitchFamily="18" charset="0"/>
              </a:rPr>
              <a:t>To receive full points, the narrative must be detailed and thorough (as well as written in complete sentences). It must connect and explain why each expense is necessary, how the funding requests were determined, and how the budget relates to the proposed program</a:t>
            </a:r>
            <a:r>
              <a:rPr lang="en-US" sz="3600" b="0" i="0" u="none" strike="noStrike" baseline="0" dirty="0">
                <a:solidFill>
                  <a:srgbClr val="000000"/>
                </a:solidFill>
                <a:latin typeface="Times New Roman" panose="02020603050405020304" pitchFamily="18" charset="0"/>
              </a:rPr>
              <a:t>. 	</a:t>
            </a:r>
          </a:p>
          <a:p>
            <a:pPr>
              <a:lnSpc>
                <a:spcPts val="3919"/>
              </a:lnSpc>
            </a:pPr>
            <a:r>
              <a:rPr lang="en-US" sz="3600" b="0" i="0" u="none" strike="noStrike" baseline="0" dirty="0">
                <a:solidFill>
                  <a:srgbClr val="000000"/>
                </a:solidFill>
                <a:latin typeface="Times New Roman" panose="02020603050405020304" pitchFamily="18" charset="0"/>
              </a:rPr>
              <a:t>	</a:t>
            </a:r>
          </a:p>
          <a:p>
            <a:pPr algn="l">
              <a:lnSpc>
                <a:spcPts val="3919"/>
              </a:lnSpc>
            </a:pPr>
            <a:endParaRPr lang="en-US" sz="2799" b="1" dirty="0">
              <a:solidFill>
                <a:srgbClr val="000000"/>
              </a:solidFill>
              <a:latin typeface="Poppins Bold"/>
              <a:ea typeface="Poppins Bold"/>
              <a:cs typeface="Poppins Bold"/>
              <a:sym typeface="Poppins Bold"/>
            </a:endParaRPr>
          </a:p>
          <a:p>
            <a:pPr algn="l">
              <a:lnSpc>
                <a:spcPts val="3919"/>
              </a:lnSpc>
            </a:pPr>
            <a:endParaRPr lang="en-US" sz="2799" b="1" dirty="0">
              <a:solidFill>
                <a:srgbClr val="000000"/>
              </a:solidFill>
              <a:latin typeface="Poppins Bold"/>
              <a:ea typeface="Poppins Bold"/>
              <a:cs typeface="Poppins Bold"/>
              <a:sym typeface="Poppins Bold"/>
            </a:endParaRPr>
          </a:p>
        </p:txBody>
      </p:sp>
    </p:spTree>
    <p:extLst>
      <p:ext uri="{BB962C8B-B14F-4D97-AF65-F5344CB8AC3E}">
        <p14:creationId xmlns:p14="http://schemas.microsoft.com/office/powerpoint/2010/main" val="1477166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695483" h="18695483">
                <a:moveTo>
                  <a:pt x="0" y="0"/>
                </a:moveTo>
                <a:lnTo>
                  <a:pt x="18695482" y="0"/>
                </a:lnTo>
                <a:lnTo>
                  <a:pt x="18695482" y="18695483"/>
                </a:lnTo>
                <a:lnTo>
                  <a:pt x="0" y="18695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877215" y="729794"/>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Freeform 4"/>
          <p:cNvSpPr/>
          <p:nvPr/>
        </p:nvSpPr>
        <p:spPr>
          <a:xfrm>
            <a:off x="6308443" y="0"/>
            <a:ext cx="11979558" cy="10286998"/>
          </a:xfrm>
          <a:custGeom>
            <a:avLst/>
            <a:gdLst/>
            <a:ahLst/>
            <a:cxnLst/>
            <a:rect l="l" t="t" r="r" b="b"/>
            <a:pathLst>
              <a:path w="12455391" h="13221046">
                <a:moveTo>
                  <a:pt x="0" y="0"/>
                </a:moveTo>
                <a:lnTo>
                  <a:pt x="12455391" y="0"/>
                </a:lnTo>
                <a:lnTo>
                  <a:pt x="12455391" y="13221046"/>
                </a:lnTo>
                <a:lnTo>
                  <a:pt x="0" y="13221046"/>
                </a:lnTo>
                <a:lnTo>
                  <a:pt x="0" y="0"/>
                </a:lnTo>
                <a:close/>
              </a:path>
            </a:pathLst>
          </a:custGeom>
          <a:blipFill>
            <a:blip r:embed="rId4">
              <a:alphaModFix amt="27000"/>
            </a:blip>
            <a:stretch>
              <a:fillRect l="-201" t="-3502" b="-14496"/>
            </a:stretch>
          </a:blipFill>
        </p:spPr>
        <p:txBody>
          <a:bodyPr/>
          <a:lstStyle/>
          <a:p>
            <a:endParaRPr lang="en-US"/>
          </a:p>
        </p:txBody>
      </p:sp>
      <p:pic>
        <p:nvPicPr>
          <p:cNvPr id="5" name="Picture 4">
            <a:extLst>
              <a:ext uri="{FF2B5EF4-FFF2-40B4-BE49-F238E27FC236}">
                <a16:creationId xmlns:a16="http://schemas.microsoft.com/office/drawing/2014/main" id="{E1E36C68-C4F0-0691-D99D-236976D38757}"/>
              </a:ext>
            </a:extLst>
          </p:cNvPr>
          <p:cNvPicPr>
            <a:picLocks noChangeAspect="1"/>
          </p:cNvPicPr>
          <p:nvPr/>
        </p:nvPicPr>
        <p:blipFill>
          <a:blip r:embed="rId5"/>
          <a:stretch>
            <a:fillRect/>
          </a:stretch>
        </p:blipFill>
        <p:spPr>
          <a:xfrm>
            <a:off x="3394041" y="3250724"/>
            <a:ext cx="11499918" cy="6556170"/>
          </a:xfrm>
          <a:prstGeom prst="rect">
            <a:avLst/>
          </a:prstGeom>
        </p:spPr>
      </p:pic>
      <p:sp>
        <p:nvSpPr>
          <p:cNvPr id="6" name="TextBox 4">
            <a:extLst>
              <a:ext uri="{FF2B5EF4-FFF2-40B4-BE49-F238E27FC236}">
                <a16:creationId xmlns:a16="http://schemas.microsoft.com/office/drawing/2014/main" id="{A6E74E22-EE6E-A355-740D-448819C1F1A6}"/>
              </a:ext>
            </a:extLst>
          </p:cNvPr>
          <p:cNvSpPr txBox="1"/>
          <p:nvPr/>
        </p:nvSpPr>
        <p:spPr>
          <a:xfrm>
            <a:off x="152400" y="1389195"/>
            <a:ext cx="17983200" cy="1018740"/>
          </a:xfrm>
          <a:prstGeom prst="rect">
            <a:avLst/>
          </a:prstGeom>
        </p:spPr>
        <p:txBody>
          <a:bodyPr wrap="square" lIns="0" tIns="0" rIns="0" bIns="0" rtlCol="0" anchor="t">
            <a:spAutoFit/>
          </a:bodyPr>
          <a:lstStyle/>
          <a:p>
            <a:pPr algn="ctr">
              <a:lnSpc>
                <a:spcPts val="7699"/>
              </a:lnSpc>
            </a:pPr>
            <a:r>
              <a:rPr lang="en-US" sz="9600" b="1" dirty="0">
                <a:solidFill>
                  <a:srgbClr val="000000"/>
                </a:solidFill>
                <a:latin typeface="Playfair Display Bold"/>
                <a:ea typeface="Playfair Display Bold"/>
                <a:cs typeface="Playfair Display Bold"/>
                <a:sym typeface="Playfair Display Bold"/>
              </a:rPr>
              <a:t>Allowable Costs</a:t>
            </a:r>
            <a:endParaRPr lang="en-US" sz="4400" b="1" dirty="0">
              <a:solidFill>
                <a:srgbClr val="000000"/>
              </a:solidFill>
              <a:latin typeface="Playfair Display Bold"/>
              <a:ea typeface="Playfair Display Bold"/>
              <a:cs typeface="Playfair Display Bold"/>
              <a:sym typeface="Playfair Display Bold"/>
            </a:endParaRPr>
          </a:p>
        </p:txBody>
      </p:sp>
      <p:sp>
        <p:nvSpPr>
          <p:cNvPr id="7" name="TextBox 6">
            <a:extLst>
              <a:ext uri="{FF2B5EF4-FFF2-40B4-BE49-F238E27FC236}">
                <a16:creationId xmlns:a16="http://schemas.microsoft.com/office/drawing/2014/main" id="{1C64931C-2D95-7091-91A4-49908504AADA}"/>
              </a:ext>
            </a:extLst>
          </p:cNvPr>
          <p:cNvSpPr txBox="1"/>
          <p:nvPr/>
        </p:nvSpPr>
        <p:spPr>
          <a:xfrm>
            <a:off x="3124200" y="2043885"/>
            <a:ext cx="11658600" cy="769441"/>
          </a:xfrm>
          <a:prstGeom prst="rect">
            <a:avLst/>
          </a:prstGeom>
          <a:noFill/>
        </p:spPr>
        <p:txBody>
          <a:bodyPr wrap="square" rtlCol="0">
            <a:spAutoFit/>
          </a:bodyPr>
          <a:lstStyle/>
          <a:p>
            <a:pPr algn="ctr"/>
            <a:r>
              <a:rPr lang="en-US" sz="4400" dirty="0">
                <a:hlinkClick r:id="rId6" action="ppaction://hlinkfile"/>
              </a:rPr>
              <a:t>Click here for a list of allowable costs</a:t>
            </a:r>
            <a:endParaRPr lang="en-US" sz="4400" dirty="0"/>
          </a:p>
        </p:txBody>
      </p:sp>
    </p:spTree>
    <p:extLst>
      <p:ext uri="{BB962C8B-B14F-4D97-AF65-F5344CB8AC3E}">
        <p14:creationId xmlns:p14="http://schemas.microsoft.com/office/powerpoint/2010/main" val="2356092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89DAD-D199-901F-1EBD-53A8C71F0AD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72F2ACA-DA2E-B2DC-8D34-C59DE37D79BD}"/>
              </a:ext>
            </a:extLst>
          </p:cNvPr>
          <p:cNvSpPr/>
          <p:nvPr/>
        </p:nvSpPr>
        <p:spPr>
          <a:xfrm>
            <a:off x="-1" y="48248"/>
            <a:ext cx="18288001" cy="10287000"/>
          </a:xfrm>
          <a:custGeom>
            <a:avLst/>
            <a:gdLst/>
            <a:ahLst/>
            <a:cxnLst/>
            <a:rect l="l" t="t" r="r" b="b"/>
            <a:pathLst>
              <a:path w="18695483" h="18695483">
                <a:moveTo>
                  <a:pt x="0" y="0"/>
                </a:moveTo>
                <a:lnTo>
                  <a:pt x="18695482" y="0"/>
                </a:lnTo>
                <a:lnTo>
                  <a:pt x="18695482" y="18695483"/>
                </a:lnTo>
                <a:lnTo>
                  <a:pt x="0" y="186954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AutoShape 3">
            <a:extLst>
              <a:ext uri="{FF2B5EF4-FFF2-40B4-BE49-F238E27FC236}">
                <a16:creationId xmlns:a16="http://schemas.microsoft.com/office/drawing/2014/main" id="{E75465A4-F661-EE05-8D61-CBBF4A432F5C}"/>
              </a:ext>
            </a:extLst>
          </p:cNvPr>
          <p:cNvSpPr/>
          <p:nvPr/>
        </p:nvSpPr>
        <p:spPr>
          <a:xfrm>
            <a:off x="877215" y="495300"/>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Freeform 4">
            <a:extLst>
              <a:ext uri="{FF2B5EF4-FFF2-40B4-BE49-F238E27FC236}">
                <a16:creationId xmlns:a16="http://schemas.microsoft.com/office/drawing/2014/main" id="{4BB83C74-523B-B6F6-9675-FF325073226E}"/>
              </a:ext>
            </a:extLst>
          </p:cNvPr>
          <p:cNvSpPr/>
          <p:nvPr/>
        </p:nvSpPr>
        <p:spPr>
          <a:xfrm>
            <a:off x="-1" y="0"/>
            <a:ext cx="6781801" cy="10058399"/>
          </a:xfrm>
          <a:custGeom>
            <a:avLst/>
            <a:gdLst/>
            <a:ahLst/>
            <a:cxnLst/>
            <a:rect l="l" t="t" r="r" b="b"/>
            <a:pathLst>
              <a:path w="12455391" h="13221046">
                <a:moveTo>
                  <a:pt x="0" y="0"/>
                </a:moveTo>
                <a:lnTo>
                  <a:pt x="12455391" y="0"/>
                </a:lnTo>
                <a:lnTo>
                  <a:pt x="12455391" y="13221046"/>
                </a:lnTo>
                <a:lnTo>
                  <a:pt x="0" y="13221046"/>
                </a:lnTo>
                <a:lnTo>
                  <a:pt x="0" y="0"/>
                </a:lnTo>
                <a:close/>
              </a:path>
            </a:pathLst>
          </a:custGeom>
          <a:blipFill>
            <a:blip r:embed="rId5">
              <a:alphaModFix amt="27000"/>
            </a:blip>
            <a:stretch>
              <a:fillRect l="-201" t="-3502" b="-14496"/>
            </a:stretch>
          </a:blipFill>
        </p:spPr>
        <p:txBody>
          <a:bodyPr/>
          <a:lstStyle/>
          <a:p>
            <a:endParaRPr lang="en-US"/>
          </a:p>
        </p:txBody>
      </p:sp>
      <p:sp>
        <p:nvSpPr>
          <p:cNvPr id="5" name="TextBox 4">
            <a:extLst>
              <a:ext uri="{FF2B5EF4-FFF2-40B4-BE49-F238E27FC236}">
                <a16:creationId xmlns:a16="http://schemas.microsoft.com/office/drawing/2014/main" id="{BD994276-10DC-D9A2-981D-F53BBB5D3D48}"/>
              </a:ext>
            </a:extLst>
          </p:cNvPr>
          <p:cNvSpPr txBox="1"/>
          <p:nvPr/>
        </p:nvSpPr>
        <p:spPr>
          <a:xfrm>
            <a:off x="152399" y="495300"/>
            <a:ext cx="17983200" cy="914417"/>
          </a:xfrm>
          <a:prstGeom prst="rect">
            <a:avLst/>
          </a:prstGeom>
        </p:spPr>
        <p:txBody>
          <a:bodyPr wrap="square" lIns="0" tIns="0" rIns="0" bIns="0" rtlCol="0" anchor="t">
            <a:spAutoFit/>
          </a:bodyPr>
          <a:lstStyle/>
          <a:p>
            <a:pPr algn="ctr">
              <a:lnSpc>
                <a:spcPts val="7699"/>
              </a:lnSpc>
            </a:pPr>
            <a:r>
              <a:rPr lang="en-US" sz="6000" b="1" dirty="0">
                <a:solidFill>
                  <a:srgbClr val="000000"/>
                </a:solidFill>
                <a:latin typeface="Playfair Display Bold"/>
                <a:ea typeface="Playfair Display Bold"/>
                <a:cs typeface="Playfair Display Bold"/>
                <a:sym typeface="Playfair Display Bold"/>
              </a:rPr>
              <a:t>Allowable Costs</a:t>
            </a:r>
            <a:endParaRPr lang="en-US" sz="2400" b="1" dirty="0">
              <a:solidFill>
                <a:srgbClr val="000000"/>
              </a:solidFill>
              <a:latin typeface="Playfair Display Bold"/>
              <a:ea typeface="Playfair Display Bold"/>
              <a:cs typeface="Playfair Display Bold"/>
              <a:sym typeface="Playfair Display Bold"/>
            </a:endParaRPr>
          </a:p>
        </p:txBody>
      </p:sp>
      <p:graphicFrame>
        <p:nvGraphicFramePr>
          <p:cNvPr id="6" name="Table 5">
            <a:extLst>
              <a:ext uri="{FF2B5EF4-FFF2-40B4-BE49-F238E27FC236}">
                <a16:creationId xmlns:a16="http://schemas.microsoft.com/office/drawing/2014/main" id="{34E8668F-26F2-8B2C-FE53-DA96404D4BBC}"/>
              </a:ext>
            </a:extLst>
          </p:cNvPr>
          <p:cNvGraphicFramePr>
            <a:graphicFrameLocks noGrp="1"/>
          </p:cNvGraphicFramePr>
          <p:nvPr>
            <p:extLst>
              <p:ext uri="{D42A27DB-BD31-4B8C-83A1-F6EECF244321}">
                <p14:modId xmlns:p14="http://schemas.microsoft.com/office/powerpoint/2010/main" val="3713279415"/>
              </p:ext>
            </p:extLst>
          </p:nvPr>
        </p:nvGraphicFramePr>
        <p:xfrm>
          <a:off x="990599" y="1409718"/>
          <a:ext cx="16420186" cy="8118005"/>
        </p:xfrm>
        <a:graphic>
          <a:graphicData uri="http://schemas.openxmlformats.org/drawingml/2006/table">
            <a:tbl>
              <a:tblPr firstRow="1" bandRow="1">
                <a:tableStyleId>{93296810-A885-4BE3-A3E7-6D5BEEA58F35}</a:tableStyleId>
              </a:tblPr>
              <a:tblGrid>
                <a:gridCol w="8210093">
                  <a:extLst>
                    <a:ext uri="{9D8B030D-6E8A-4147-A177-3AD203B41FA5}">
                      <a16:colId xmlns:a16="http://schemas.microsoft.com/office/drawing/2014/main" val="846859165"/>
                    </a:ext>
                  </a:extLst>
                </a:gridCol>
                <a:gridCol w="8210093">
                  <a:extLst>
                    <a:ext uri="{9D8B030D-6E8A-4147-A177-3AD203B41FA5}">
                      <a16:colId xmlns:a16="http://schemas.microsoft.com/office/drawing/2014/main" val="2148991730"/>
                    </a:ext>
                  </a:extLst>
                </a:gridCol>
              </a:tblGrid>
              <a:tr h="721177">
                <a:tc>
                  <a:txBody>
                    <a:bodyPr/>
                    <a:lstStyle/>
                    <a:p>
                      <a:pPr algn="ctr"/>
                      <a:r>
                        <a:rPr lang="en-US" sz="4400" dirty="0"/>
                        <a:t>Administrative</a:t>
                      </a:r>
                    </a:p>
                  </a:txBody>
                  <a:tcPr/>
                </a:tc>
                <a:tc>
                  <a:txBody>
                    <a:bodyPr/>
                    <a:lstStyle/>
                    <a:p>
                      <a:pPr algn="ctr"/>
                      <a:r>
                        <a:rPr lang="en-US" sz="4400" dirty="0"/>
                        <a:t>Direct Services</a:t>
                      </a:r>
                    </a:p>
                  </a:txBody>
                  <a:tcPr/>
                </a:tc>
                <a:extLst>
                  <a:ext uri="{0D108BD9-81ED-4DB2-BD59-A6C34878D82A}">
                    <a16:rowId xmlns:a16="http://schemas.microsoft.com/office/drawing/2014/main" val="3460502085"/>
                  </a:ext>
                </a:extLst>
              </a:tr>
              <a:tr h="7356005">
                <a:tc>
                  <a:txBody>
                    <a:bodyPr/>
                    <a:lstStyle/>
                    <a:p>
                      <a:pPr marL="285750" indent="-285750">
                        <a:buFont typeface="Arial" panose="020B0604020202020204" pitchFamily="34" charset="0"/>
                        <a:buChar char="•"/>
                      </a:pPr>
                      <a:r>
                        <a:rPr lang="en-US" sz="2800" dirty="0"/>
                        <a:t>Salaries &amp; Fringe related to Administration</a:t>
                      </a:r>
                    </a:p>
                    <a:p>
                      <a:pPr marL="285750" indent="-285750">
                        <a:buFont typeface="Arial" panose="020B0604020202020204" pitchFamily="34" charset="0"/>
                        <a:buChar char="•"/>
                      </a:pPr>
                      <a:r>
                        <a:rPr lang="en-US" sz="2800" dirty="0"/>
                        <a:t>Professional services contracted (audit, bookkeeping)</a:t>
                      </a:r>
                    </a:p>
                    <a:p>
                      <a:pPr marL="285750" indent="-285750">
                        <a:buFont typeface="Arial" panose="020B0604020202020204" pitchFamily="34" charset="0"/>
                        <a:buChar char="•"/>
                      </a:pPr>
                      <a:r>
                        <a:rPr lang="en-US" sz="2800" dirty="0"/>
                        <a:t>Rent/Insurance of Facility</a:t>
                      </a:r>
                    </a:p>
                    <a:p>
                      <a:pPr marL="285750" indent="-285750">
                        <a:buFont typeface="Arial" panose="020B0604020202020204" pitchFamily="34" charset="0"/>
                        <a:buChar char="•"/>
                      </a:pPr>
                      <a:r>
                        <a:rPr lang="en-US" sz="2800" dirty="0"/>
                        <a:t>Furniture/Fixtures and Equipment</a:t>
                      </a:r>
                    </a:p>
                    <a:p>
                      <a:pPr marL="285750" indent="-285750">
                        <a:buFont typeface="Arial" panose="020B0604020202020204" pitchFamily="34" charset="0"/>
                        <a:buChar char="•"/>
                      </a:pPr>
                      <a:r>
                        <a:rPr lang="en-US" sz="2800" dirty="0"/>
                        <a:t>Computer related (software, hardware, internet, etc.)</a:t>
                      </a:r>
                    </a:p>
                    <a:p>
                      <a:pPr marL="285750" indent="-285750">
                        <a:buFont typeface="Arial" panose="020B0604020202020204" pitchFamily="34" charset="0"/>
                        <a:buChar char="•"/>
                      </a:pPr>
                      <a:r>
                        <a:rPr lang="en-US" sz="2800" dirty="0"/>
                        <a:t>Utilities (Power, Gas, Telephone, etc.)</a:t>
                      </a:r>
                    </a:p>
                    <a:p>
                      <a:pPr marL="285750" indent="-285750">
                        <a:buFont typeface="Arial" panose="020B0604020202020204" pitchFamily="34" charset="0"/>
                        <a:buChar char="•"/>
                      </a:pPr>
                      <a:r>
                        <a:rPr lang="en-US" sz="2800" dirty="0"/>
                        <a:t>Maintenance Supplies</a:t>
                      </a:r>
                    </a:p>
                    <a:p>
                      <a:pPr marL="285750" indent="-285750">
                        <a:buFont typeface="Arial" panose="020B0604020202020204" pitchFamily="34" charset="0"/>
                        <a:buChar char="•"/>
                      </a:pPr>
                      <a:r>
                        <a:rPr lang="en-US" sz="2800" dirty="0"/>
                        <a:t>Office Supplies &amp; Postage</a:t>
                      </a:r>
                    </a:p>
                    <a:p>
                      <a:pPr marL="285750" indent="-285750">
                        <a:buFont typeface="Arial" panose="020B0604020202020204" pitchFamily="34" charset="0"/>
                        <a:buChar char="•"/>
                      </a:pPr>
                      <a:r>
                        <a:rPr lang="en-US" sz="2800" dirty="0"/>
                        <a:t>Local Travel</a:t>
                      </a:r>
                    </a:p>
                    <a:p>
                      <a:pPr marL="285750" indent="-285750">
                        <a:buFont typeface="Arial" panose="020B0604020202020204" pitchFamily="34" charset="0"/>
                        <a:buChar char="•"/>
                      </a:pPr>
                      <a:r>
                        <a:rPr lang="en-US" sz="2800" dirty="0"/>
                        <a:t>Staff Travel Out-of-State</a:t>
                      </a:r>
                    </a:p>
                    <a:p>
                      <a:pPr marL="285750" indent="-285750">
                        <a:buFont typeface="Arial" panose="020B0604020202020204" pitchFamily="34" charset="0"/>
                        <a:buChar char="•"/>
                      </a:pPr>
                      <a:r>
                        <a:rPr lang="en-US" sz="2800" dirty="0"/>
                        <a:t>Staff Development</a:t>
                      </a:r>
                    </a:p>
                    <a:p>
                      <a:pPr marL="285750" indent="-285750">
                        <a:buFont typeface="Arial" panose="020B0604020202020204" pitchFamily="34" charset="0"/>
                        <a:buChar char="•"/>
                      </a:pPr>
                      <a:r>
                        <a:rPr lang="en-US" sz="2800" dirty="0"/>
                        <a:t>Liability Insurance</a:t>
                      </a:r>
                    </a:p>
                    <a:p>
                      <a:pPr marL="285750" indent="-285750">
                        <a:buFont typeface="Arial" panose="020B0604020202020204" pitchFamily="34" charset="0"/>
                        <a:buChar char="•"/>
                      </a:pPr>
                      <a:r>
                        <a:rPr lang="en-US" sz="2800" dirty="0"/>
                        <a:t>Fidelity Bond</a:t>
                      </a:r>
                    </a:p>
                    <a:p>
                      <a:pPr marL="285750" indent="-285750">
                        <a:buFont typeface="Arial" panose="020B0604020202020204" pitchFamily="34" charset="0"/>
                        <a:buChar char="•"/>
                      </a:pPr>
                      <a:r>
                        <a:rPr lang="en-US" sz="2800" dirty="0"/>
                        <a:t>Administrative Costs (in-house bookkeeping, accounting, reports)</a:t>
                      </a:r>
                    </a:p>
                    <a:p>
                      <a:pPr marL="285750" indent="-285750">
                        <a:buFont typeface="Arial" panose="020B0604020202020204" pitchFamily="34" charset="0"/>
                        <a:buChar char="•"/>
                      </a:pPr>
                      <a:r>
                        <a:rPr lang="en-US" sz="2800" dirty="0"/>
                        <a:t>Indirect (de minimis) costs – Must have a federal Letter of Assignment</a:t>
                      </a:r>
                    </a:p>
                  </a:txBody>
                  <a:tcPr/>
                </a:tc>
                <a:tc>
                  <a:txBody>
                    <a:bodyPr/>
                    <a:lstStyle/>
                    <a:p>
                      <a:pPr marL="285750" indent="-285750">
                        <a:buFont typeface="Arial" panose="020B0604020202020204" pitchFamily="34" charset="0"/>
                        <a:buChar char="•"/>
                      </a:pPr>
                      <a:r>
                        <a:rPr lang="en-US" sz="2800" dirty="0"/>
                        <a:t>Staff &amp; Fringe necessary to provide services to clients</a:t>
                      </a:r>
                    </a:p>
                    <a:p>
                      <a:pPr marL="285750" indent="-285750">
                        <a:buFont typeface="Arial" panose="020B0604020202020204" pitchFamily="34" charset="0"/>
                        <a:buChar char="•"/>
                      </a:pPr>
                      <a:r>
                        <a:rPr lang="en-US" sz="2800" dirty="0"/>
                        <a:t>Professional services contracted</a:t>
                      </a:r>
                    </a:p>
                    <a:p>
                      <a:pPr marL="285750" indent="-285750">
                        <a:buFont typeface="Arial" panose="020B0604020202020204" pitchFamily="34" charset="0"/>
                        <a:buChar char="•"/>
                      </a:pPr>
                      <a:r>
                        <a:rPr lang="en-US" sz="2800" dirty="0"/>
                        <a:t>Office Space for Direct Service Staff or Client Use</a:t>
                      </a:r>
                    </a:p>
                    <a:p>
                      <a:pPr marL="285750" indent="-285750">
                        <a:buFont typeface="Arial" panose="020B0604020202020204" pitchFamily="34" charset="0"/>
                        <a:buChar char="•"/>
                      </a:pPr>
                      <a:r>
                        <a:rPr lang="en-US" sz="2800" dirty="0"/>
                        <a:t>Furniture/Fixtures and Equipment for client/participant space</a:t>
                      </a:r>
                    </a:p>
                    <a:p>
                      <a:pPr marL="285750" indent="-285750">
                        <a:buFont typeface="Arial" panose="020B0604020202020204" pitchFamily="34" charset="0"/>
                        <a:buChar char="•"/>
                      </a:pPr>
                      <a:r>
                        <a:rPr lang="en-US" sz="2800" dirty="0"/>
                        <a:t>Advertising/Marketing (includes brochures, client recruitment, etc.)</a:t>
                      </a:r>
                    </a:p>
                    <a:p>
                      <a:pPr marL="285750" indent="-285750">
                        <a:buFont typeface="Arial" panose="020B0604020202020204" pitchFamily="34" charset="0"/>
                        <a:buChar char="•"/>
                      </a:pPr>
                      <a:r>
                        <a:rPr lang="en-US" sz="2800" dirty="0"/>
                        <a:t>Celebrations, Cultural, or Recognition Activities</a:t>
                      </a:r>
                    </a:p>
                    <a:p>
                      <a:pPr marL="285750" indent="-285750">
                        <a:buFont typeface="Arial" panose="020B0604020202020204" pitchFamily="34" charset="0"/>
                        <a:buChar char="•"/>
                      </a:pPr>
                      <a:r>
                        <a:rPr lang="en-US" sz="2800" dirty="0"/>
                        <a:t>Scholarships, Vouchers, or other Purchase of Service for Clients</a:t>
                      </a:r>
                    </a:p>
                    <a:p>
                      <a:pPr marL="285750" indent="-285750">
                        <a:buFont typeface="Arial" panose="020B0604020202020204" pitchFamily="34" charset="0"/>
                        <a:buChar char="•"/>
                      </a:pPr>
                      <a:r>
                        <a:rPr lang="en-US" sz="2800" dirty="0"/>
                        <a:t>Rental or Utility payments on behalf of participants</a:t>
                      </a:r>
                    </a:p>
                    <a:p>
                      <a:pPr marL="285750" indent="-285750">
                        <a:buFont typeface="Arial" panose="020B0604020202020204" pitchFamily="34" charset="0"/>
                        <a:buChar char="•"/>
                      </a:pPr>
                      <a:r>
                        <a:rPr lang="en-US" sz="2800" dirty="0"/>
                        <a:t>Purchase of foodstuffs for on-site meals</a:t>
                      </a:r>
                    </a:p>
                  </a:txBody>
                  <a:tcPr/>
                </a:tc>
                <a:extLst>
                  <a:ext uri="{0D108BD9-81ED-4DB2-BD59-A6C34878D82A}">
                    <a16:rowId xmlns:a16="http://schemas.microsoft.com/office/drawing/2014/main" val="637443359"/>
                  </a:ext>
                </a:extLst>
              </a:tr>
            </a:tbl>
          </a:graphicData>
        </a:graphic>
      </p:graphicFrame>
    </p:spTree>
    <p:extLst>
      <p:ext uri="{BB962C8B-B14F-4D97-AF65-F5344CB8AC3E}">
        <p14:creationId xmlns:p14="http://schemas.microsoft.com/office/powerpoint/2010/main" val="1808612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0E75B-BC27-6548-16DA-5312830B885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7B54061-6932-6C55-B9FD-9CAAC34CC543}"/>
              </a:ext>
            </a:extLst>
          </p:cNvPr>
          <p:cNvSpPr/>
          <p:nvPr/>
        </p:nvSpPr>
        <p:spPr>
          <a:xfrm>
            <a:off x="-1" y="48248"/>
            <a:ext cx="18288001" cy="10287000"/>
          </a:xfrm>
          <a:custGeom>
            <a:avLst/>
            <a:gdLst/>
            <a:ahLst/>
            <a:cxnLst/>
            <a:rect l="l" t="t" r="r" b="b"/>
            <a:pathLst>
              <a:path w="18695483" h="18695483">
                <a:moveTo>
                  <a:pt x="0" y="0"/>
                </a:moveTo>
                <a:lnTo>
                  <a:pt x="18695482" y="0"/>
                </a:lnTo>
                <a:lnTo>
                  <a:pt x="18695482" y="18695483"/>
                </a:lnTo>
                <a:lnTo>
                  <a:pt x="0" y="186954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AutoShape 3">
            <a:extLst>
              <a:ext uri="{FF2B5EF4-FFF2-40B4-BE49-F238E27FC236}">
                <a16:creationId xmlns:a16="http://schemas.microsoft.com/office/drawing/2014/main" id="{F50FF9AE-E6E4-11AA-EFF5-45D9BD9561B2}"/>
              </a:ext>
            </a:extLst>
          </p:cNvPr>
          <p:cNvSpPr/>
          <p:nvPr/>
        </p:nvSpPr>
        <p:spPr>
          <a:xfrm>
            <a:off x="877215" y="495300"/>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Freeform 4">
            <a:extLst>
              <a:ext uri="{FF2B5EF4-FFF2-40B4-BE49-F238E27FC236}">
                <a16:creationId xmlns:a16="http://schemas.microsoft.com/office/drawing/2014/main" id="{B6115640-42EC-BC7B-4091-10084A071BE3}"/>
              </a:ext>
            </a:extLst>
          </p:cNvPr>
          <p:cNvSpPr/>
          <p:nvPr/>
        </p:nvSpPr>
        <p:spPr>
          <a:xfrm>
            <a:off x="-1" y="0"/>
            <a:ext cx="6781801" cy="10058399"/>
          </a:xfrm>
          <a:custGeom>
            <a:avLst/>
            <a:gdLst/>
            <a:ahLst/>
            <a:cxnLst/>
            <a:rect l="l" t="t" r="r" b="b"/>
            <a:pathLst>
              <a:path w="12455391" h="13221046">
                <a:moveTo>
                  <a:pt x="0" y="0"/>
                </a:moveTo>
                <a:lnTo>
                  <a:pt x="12455391" y="0"/>
                </a:lnTo>
                <a:lnTo>
                  <a:pt x="12455391" y="13221046"/>
                </a:lnTo>
                <a:lnTo>
                  <a:pt x="0" y="13221046"/>
                </a:lnTo>
                <a:lnTo>
                  <a:pt x="0" y="0"/>
                </a:lnTo>
                <a:close/>
              </a:path>
            </a:pathLst>
          </a:custGeom>
          <a:blipFill>
            <a:blip r:embed="rId5">
              <a:alphaModFix amt="27000"/>
            </a:blip>
            <a:stretch>
              <a:fillRect l="-201" t="-3502" b="-14496"/>
            </a:stretch>
          </a:blipFill>
        </p:spPr>
        <p:txBody>
          <a:bodyPr/>
          <a:lstStyle/>
          <a:p>
            <a:endParaRPr lang="en-US"/>
          </a:p>
        </p:txBody>
      </p:sp>
      <p:sp>
        <p:nvSpPr>
          <p:cNvPr id="5" name="TextBox 4">
            <a:extLst>
              <a:ext uri="{FF2B5EF4-FFF2-40B4-BE49-F238E27FC236}">
                <a16:creationId xmlns:a16="http://schemas.microsoft.com/office/drawing/2014/main" id="{8989DA86-5E1E-FDB5-ACFB-3B337990CABC}"/>
              </a:ext>
            </a:extLst>
          </p:cNvPr>
          <p:cNvSpPr txBox="1"/>
          <p:nvPr/>
        </p:nvSpPr>
        <p:spPr>
          <a:xfrm>
            <a:off x="152399" y="495300"/>
            <a:ext cx="17983200" cy="914417"/>
          </a:xfrm>
          <a:prstGeom prst="rect">
            <a:avLst/>
          </a:prstGeom>
        </p:spPr>
        <p:txBody>
          <a:bodyPr wrap="square" lIns="0" tIns="0" rIns="0" bIns="0" rtlCol="0" anchor="t">
            <a:spAutoFit/>
          </a:bodyPr>
          <a:lstStyle/>
          <a:p>
            <a:pPr algn="ctr">
              <a:lnSpc>
                <a:spcPts val="7699"/>
              </a:lnSpc>
            </a:pPr>
            <a:r>
              <a:rPr lang="en-US" sz="6000" b="1" dirty="0">
                <a:solidFill>
                  <a:srgbClr val="000000"/>
                </a:solidFill>
                <a:latin typeface="Playfair Display Bold"/>
                <a:ea typeface="Playfair Display Bold"/>
                <a:cs typeface="Playfair Display Bold"/>
                <a:sym typeface="Playfair Display Bold"/>
              </a:rPr>
              <a:t>Non-Allowable Costs</a:t>
            </a:r>
            <a:endParaRPr lang="en-US" sz="2400" b="1" dirty="0">
              <a:solidFill>
                <a:srgbClr val="000000"/>
              </a:solidFill>
              <a:latin typeface="Playfair Display Bold"/>
              <a:ea typeface="Playfair Display Bold"/>
              <a:cs typeface="Playfair Display Bold"/>
              <a:sym typeface="Playfair Display Bold"/>
            </a:endParaRPr>
          </a:p>
        </p:txBody>
      </p:sp>
      <p:sp>
        <p:nvSpPr>
          <p:cNvPr id="7" name="TextBox 6">
            <a:extLst>
              <a:ext uri="{FF2B5EF4-FFF2-40B4-BE49-F238E27FC236}">
                <a16:creationId xmlns:a16="http://schemas.microsoft.com/office/drawing/2014/main" id="{B7DC787F-3603-860F-CF5D-FC803EC446C5}"/>
              </a:ext>
            </a:extLst>
          </p:cNvPr>
          <p:cNvSpPr txBox="1"/>
          <p:nvPr/>
        </p:nvSpPr>
        <p:spPr>
          <a:xfrm>
            <a:off x="1828800" y="1856769"/>
            <a:ext cx="15011400" cy="7540526"/>
          </a:xfrm>
          <a:prstGeom prst="rect">
            <a:avLst/>
          </a:prstGeom>
          <a:noFill/>
        </p:spPr>
        <p:txBody>
          <a:bodyPr wrap="square" rtlCol="0">
            <a:spAutoFit/>
          </a:bodyPr>
          <a:lstStyle/>
          <a:p>
            <a:pPr algn="ctr"/>
            <a:r>
              <a:rPr lang="en-US" sz="4400" b="1" i="0" dirty="0">
                <a:effectLst/>
              </a:rPr>
              <a:t>County funds will not reimburse expenses related to fundraising activities, meals provided to staff, nor any alcoholic beverages. Cash purchases are similarly not eligible for reimbursement.</a:t>
            </a:r>
          </a:p>
          <a:p>
            <a:pPr algn="ctr"/>
            <a:endParaRPr lang="en-US" sz="4400" b="1" dirty="0"/>
          </a:p>
          <a:p>
            <a:pPr algn="ctr"/>
            <a:r>
              <a:rPr lang="en-US" sz="4400" b="1" i="0" dirty="0">
                <a:effectLst/>
              </a:rPr>
              <a:t>Similarly, anything not included in the allowable costs list above/in attachment #4 the Proposed Budget Spreadsheet will not be eligible under this grant.</a:t>
            </a:r>
          </a:p>
          <a:p>
            <a:pPr algn="ctr"/>
            <a:endParaRPr lang="en-US" sz="4400" b="1" dirty="0"/>
          </a:p>
          <a:p>
            <a:pPr algn="ctr"/>
            <a:r>
              <a:rPr lang="en-US" sz="4400" b="1" i="0" dirty="0">
                <a:effectLst/>
              </a:rPr>
              <a:t>If you are unsure, please review the materials, attend office hours, or email CRMInfo@ClarkCountyNV.gov</a:t>
            </a:r>
          </a:p>
          <a:p>
            <a:endParaRPr lang="en-US" sz="4400" dirty="0"/>
          </a:p>
        </p:txBody>
      </p:sp>
    </p:spTree>
    <p:extLst>
      <p:ext uri="{BB962C8B-B14F-4D97-AF65-F5344CB8AC3E}">
        <p14:creationId xmlns:p14="http://schemas.microsoft.com/office/powerpoint/2010/main" val="1273739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p:cNvGrpSpPr/>
        <p:nvPr/>
      </p:nvGrpSpPr>
      <p:grpSpPr>
        <a:xfrm>
          <a:off x="0" y="0"/>
          <a:ext cx="0" cy="0"/>
          <a:chOff x="0" y="0"/>
          <a:chExt cx="0" cy="0"/>
        </a:xfrm>
      </p:grpSpPr>
      <p:sp>
        <p:nvSpPr>
          <p:cNvPr id="2" name="AutoShape 2"/>
          <p:cNvSpPr/>
          <p:nvPr/>
        </p:nvSpPr>
        <p:spPr>
          <a:xfrm>
            <a:off x="877215" y="1290482"/>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 name="TextBox 3"/>
          <p:cNvSpPr txBox="1"/>
          <p:nvPr/>
        </p:nvSpPr>
        <p:spPr>
          <a:xfrm>
            <a:off x="1122725" y="1409700"/>
            <a:ext cx="16042549" cy="8735725"/>
          </a:xfrm>
          <a:prstGeom prst="rect">
            <a:avLst/>
          </a:prstGeom>
        </p:spPr>
        <p:txBody>
          <a:bodyPr lIns="0" tIns="0" rIns="0" bIns="0" rtlCol="0" anchor="t">
            <a:spAutoFit/>
          </a:bodyPr>
          <a:lstStyle/>
          <a:p>
            <a:pPr algn="ctr">
              <a:lnSpc>
                <a:spcPts val="9380"/>
              </a:lnSpc>
              <a:spcBef>
                <a:spcPct val="0"/>
              </a:spcBef>
            </a:pPr>
            <a:r>
              <a:rPr lang="en-US" sz="4400" dirty="0">
                <a:solidFill>
                  <a:srgbClr val="000000"/>
                </a:solidFill>
                <a:latin typeface="Poppins"/>
                <a:ea typeface="Poppins"/>
                <a:cs typeface="Poppins"/>
                <a:sym typeface="Poppins"/>
              </a:rPr>
              <a:t>Late applications will not be accepted. </a:t>
            </a:r>
          </a:p>
          <a:p>
            <a:pPr algn="ctr">
              <a:lnSpc>
                <a:spcPts val="9380"/>
              </a:lnSpc>
              <a:spcBef>
                <a:spcPct val="0"/>
              </a:spcBef>
            </a:pPr>
            <a:r>
              <a:rPr lang="en-US" sz="4400" dirty="0">
                <a:solidFill>
                  <a:srgbClr val="000000"/>
                </a:solidFill>
                <a:latin typeface="Poppins"/>
                <a:ea typeface="Poppins"/>
                <a:cs typeface="Poppins"/>
                <a:sym typeface="Poppins"/>
              </a:rPr>
              <a:t>The final due date for the OAG 25/26 application is </a:t>
            </a:r>
            <a:r>
              <a:rPr lang="en-US" sz="6600" b="1" dirty="0">
                <a:solidFill>
                  <a:srgbClr val="FF0000"/>
                </a:solidFill>
                <a:latin typeface="Poppins"/>
                <a:ea typeface="Poppins"/>
                <a:cs typeface="Poppins"/>
                <a:sym typeface="Poppins"/>
              </a:rPr>
              <a:t>Wednesday, February 26</a:t>
            </a:r>
            <a:r>
              <a:rPr lang="en-US" sz="6600" b="1" baseline="30000" dirty="0">
                <a:solidFill>
                  <a:srgbClr val="FF0000"/>
                </a:solidFill>
                <a:latin typeface="Poppins"/>
                <a:ea typeface="Poppins"/>
                <a:cs typeface="Poppins"/>
                <a:sym typeface="Poppins"/>
              </a:rPr>
              <a:t>th</a:t>
            </a:r>
            <a:r>
              <a:rPr lang="en-US" sz="6600" b="1" dirty="0">
                <a:solidFill>
                  <a:srgbClr val="FF0000"/>
                </a:solidFill>
                <a:latin typeface="Poppins"/>
                <a:ea typeface="Poppins"/>
                <a:cs typeface="Poppins"/>
                <a:sym typeface="Poppins"/>
              </a:rPr>
              <a:t>, 2024, at 4 p.m. PST. </a:t>
            </a:r>
          </a:p>
          <a:p>
            <a:pPr algn="ctr">
              <a:lnSpc>
                <a:spcPts val="9380"/>
              </a:lnSpc>
              <a:spcBef>
                <a:spcPct val="0"/>
              </a:spcBef>
            </a:pPr>
            <a:r>
              <a:rPr lang="en-US" sz="4400" dirty="0">
                <a:solidFill>
                  <a:srgbClr val="000000"/>
                </a:solidFill>
                <a:latin typeface="Poppins"/>
                <a:ea typeface="Poppins"/>
                <a:cs typeface="Poppins"/>
                <a:sym typeface="Poppins"/>
              </a:rPr>
              <a:t>Please note the time, as well as the date.</a:t>
            </a:r>
          </a:p>
          <a:p>
            <a:pPr algn="ctr">
              <a:spcBef>
                <a:spcPct val="0"/>
              </a:spcBef>
            </a:pPr>
            <a:r>
              <a:rPr lang="en-US" sz="4400" dirty="0">
                <a:solidFill>
                  <a:srgbClr val="000000"/>
                </a:solidFill>
                <a:latin typeface="Poppins"/>
                <a:ea typeface="Poppins"/>
                <a:cs typeface="Poppins"/>
                <a:sym typeface="Poppins"/>
              </a:rPr>
              <a:t>Again, no late applications will be accepted as this grant receives a high volume of applications and administrative time is needed to review and score. We appreciate your understanding and compliance.</a:t>
            </a:r>
          </a:p>
        </p:txBody>
      </p:sp>
      <p:sp>
        <p:nvSpPr>
          <p:cNvPr id="4" name="TextBox 4"/>
          <p:cNvSpPr txBox="1"/>
          <p:nvPr/>
        </p:nvSpPr>
        <p:spPr>
          <a:xfrm>
            <a:off x="725730" y="4607"/>
            <a:ext cx="16533570" cy="1285875"/>
          </a:xfrm>
          <a:prstGeom prst="rect">
            <a:avLst/>
          </a:prstGeom>
        </p:spPr>
        <p:txBody>
          <a:bodyPr lIns="0" tIns="0" rIns="0" bIns="0" rtlCol="0" anchor="t">
            <a:spAutoFit/>
          </a:bodyPr>
          <a:lstStyle/>
          <a:p>
            <a:pPr algn="ctr">
              <a:lnSpc>
                <a:spcPts val="10500"/>
              </a:lnSpc>
            </a:pPr>
            <a:r>
              <a:rPr lang="en-US" sz="7500" b="1">
                <a:solidFill>
                  <a:srgbClr val="000000"/>
                </a:solidFill>
                <a:latin typeface="Playfair Display Bold"/>
                <a:ea typeface="Playfair Display Bold"/>
                <a:cs typeface="Playfair Display Bold"/>
                <a:sym typeface="Playfair Display Bold"/>
              </a:rPr>
              <a:t>Please note:</a:t>
            </a:r>
          </a:p>
        </p:txBody>
      </p:sp>
    </p:spTree>
    <p:extLst>
      <p:ext uri="{BB962C8B-B14F-4D97-AF65-F5344CB8AC3E}">
        <p14:creationId xmlns:p14="http://schemas.microsoft.com/office/powerpoint/2010/main" val="3472752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a:extLst>
            <a:ext uri="{FF2B5EF4-FFF2-40B4-BE49-F238E27FC236}">
              <a16:creationId xmlns:a16="http://schemas.microsoft.com/office/drawing/2014/main" id="{C599F832-153E-A24B-7B59-7D23D6895A80}"/>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BAEF3606-CCBC-EA3A-3901-A8B5C79EDE7D}"/>
              </a:ext>
            </a:extLst>
          </p:cNvPr>
          <p:cNvSpPr/>
          <p:nvPr/>
        </p:nvSpPr>
        <p:spPr>
          <a:xfrm>
            <a:off x="877215" y="1385308"/>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TextBox 4">
            <a:extLst>
              <a:ext uri="{FF2B5EF4-FFF2-40B4-BE49-F238E27FC236}">
                <a16:creationId xmlns:a16="http://schemas.microsoft.com/office/drawing/2014/main" id="{5D9E03BC-63F4-207C-C5F3-1D7CD48E407C}"/>
              </a:ext>
            </a:extLst>
          </p:cNvPr>
          <p:cNvSpPr txBox="1"/>
          <p:nvPr/>
        </p:nvSpPr>
        <p:spPr>
          <a:xfrm>
            <a:off x="877215" y="100626"/>
            <a:ext cx="16533570" cy="1227195"/>
          </a:xfrm>
          <a:prstGeom prst="rect">
            <a:avLst/>
          </a:prstGeom>
        </p:spPr>
        <p:txBody>
          <a:bodyPr lIns="0" tIns="0" rIns="0" bIns="0" rtlCol="0" anchor="t">
            <a:spAutoFit/>
          </a:bodyPr>
          <a:lstStyle/>
          <a:p>
            <a:pPr algn="ctr">
              <a:lnSpc>
                <a:spcPts val="10500"/>
              </a:lnSpc>
            </a:pPr>
            <a:r>
              <a:rPr lang="en-US" sz="7500" b="1" dirty="0">
                <a:solidFill>
                  <a:srgbClr val="000000"/>
                </a:solidFill>
                <a:latin typeface="Playfair Display Bold"/>
                <a:ea typeface="Playfair Display Bold"/>
                <a:cs typeface="Playfair Display Bold"/>
                <a:sym typeface="Playfair Display Bold"/>
              </a:rPr>
              <a:t>What should I do with questions?</a:t>
            </a:r>
          </a:p>
        </p:txBody>
      </p:sp>
      <p:sp>
        <p:nvSpPr>
          <p:cNvPr id="9" name="TextBox 8">
            <a:extLst>
              <a:ext uri="{FF2B5EF4-FFF2-40B4-BE49-F238E27FC236}">
                <a16:creationId xmlns:a16="http://schemas.microsoft.com/office/drawing/2014/main" id="{B50A642C-EE24-F654-975F-54C4335811CC}"/>
              </a:ext>
            </a:extLst>
          </p:cNvPr>
          <p:cNvSpPr txBox="1"/>
          <p:nvPr/>
        </p:nvSpPr>
        <p:spPr>
          <a:xfrm>
            <a:off x="0" y="1446649"/>
            <a:ext cx="18516600" cy="8729249"/>
          </a:xfrm>
          <a:prstGeom prst="rect">
            <a:avLst/>
          </a:prstGeom>
          <a:noFill/>
        </p:spPr>
        <p:txBody>
          <a:bodyPr wrap="square">
            <a:spAutoFit/>
          </a:bodyPr>
          <a:lstStyle/>
          <a:p>
            <a:pPr marL="1320796" lvl="3">
              <a:lnSpc>
                <a:spcPct val="150000"/>
              </a:lnSpc>
            </a:pPr>
            <a:r>
              <a:rPr lang="en-US" sz="4400" b="1" dirty="0">
                <a:solidFill>
                  <a:srgbClr val="000000"/>
                </a:solidFill>
                <a:latin typeface="Poppins"/>
                <a:ea typeface="Poppins"/>
                <a:cs typeface="Poppins"/>
                <a:sym typeface="Poppins"/>
              </a:rPr>
              <a:t>1.) Read through the Application Instructions </a:t>
            </a:r>
          </a:p>
          <a:p>
            <a:pPr marL="1320796" lvl="3">
              <a:lnSpc>
                <a:spcPct val="150000"/>
              </a:lnSpc>
            </a:pPr>
            <a:r>
              <a:rPr lang="en-US" sz="4400" b="1" dirty="0">
                <a:solidFill>
                  <a:srgbClr val="000000"/>
                </a:solidFill>
                <a:latin typeface="Poppins"/>
                <a:ea typeface="Poppins"/>
                <a:cs typeface="Poppins"/>
                <a:sym typeface="Poppins"/>
              </a:rPr>
              <a:t>2.) Read through this PowerPoint </a:t>
            </a:r>
          </a:p>
          <a:p>
            <a:pPr marL="1320796" lvl="3">
              <a:lnSpc>
                <a:spcPct val="150000"/>
              </a:lnSpc>
            </a:pPr>
            <a:r>
              <a:rPr lang="en-US" sz="4400" b="1" dirty="0">
                <a:solidFill>
                  <a:srgbClr val="000000"/>
                </a:solidFill>
                <a:latin typeface="Poppins"/>
                <a:ea typeface="Poppins"/>
                <a:cs typeface="Poppins"/>
                <a:sym typeface="Poppins"/>
              </a:rPr>
              <a:t>3.) Read through the FAQs </a:t>
            </a:r>
          </a:p>
          <a:p>
            <a:pPr marL="1320796" lvl="3">
              <a:lnSpc>
                <a:spcPct val="150000"/>
              </a:lnSpc>
            </a:pPr>
            <a:r>
              <a:rPr lang="en-US" sz="4400" b="1" dirty="0">
                <a:solidFill>
                  <a:srgbClr val="000000"/>
                </a:solidFill>
                <a:latin typeface="Poppins"/>
                <a:ea typeface="Poppins"/>
                <a:cs typeface="Poppins"/>
                <a:sym typeface="Poppins"/>
              </a:rPr>
              <a:t>4.) Attend one of our Technical Assistance Office Hours</a:t>
            </a:r>
          </a:p>
          <a:p>
            <a:pPr marL="1320796" lvl="3">
              <a:lnSpc>
                <a:spcPct val="150000"/>
              </a:lnSpc>
            </a:pPr>
            <a:r>
              <a:rPr lang="en-US" sz="4400" b="1" dirty="0">
                <a:solidFill>
                  <a:srgbClr val="000000"/>
                </a:solidFill>
                <a:latin typeface="Poppins"/>
                <a:ea typeface="Poppins"/>
                <a:cs typeface="Poppins"/>
                <a:sym typeface="Poppins"/>
              </a:rPr>
              <a:t>5.) Email </a:t>
            </a:r>
            <a:r>
              <a:rPr lang="en-US" sz="4400" b="1" dirty="0">
                <a:solidFill>
                  <a:srgbClr val="000000"/>
                </a:solidFill>
                <a:latin typeface="Poppins"/>
                <a:ea typeface="Poppins"/>
                <a:cs typeface="Poppins"/>
                <a:sym typeface="Poppins"/>
                <a:hlinkClick r:id="rId3"/>
              </a:rPr>
              <a:t>CRMInfo@ClarkCountyNV.gov</a:t>
            </a:r>
            <a:r>
              <a:rPr lang="en-US" sz="4400" b="1" dirty="0">
                <a:solidFill>
                  <a:srgbClr val="000000"/>
                </a:solidFill>
                <a:latin typeface="Poppins"/>
                <a:ea typeface="Poppins"/>
                <a:cs typeface="Poppins"/>
                <a:sym typeface="Poppins"/>
              </a:rPr>
              <a:t> and allow up to 48 working hours for a response</a:t>
            </a:r>
          </a:p>
          <a:p>
            <a:pPr marL="1320796" lvl="3"/>
            <a:r>
              <a:rPr lang="en-US" sz="4400" b="1" dirty="0">
                <a:solidFill>
                  <a:srgbClr val="000000"/>
                </a:solidFill>
                <a:latin typeface="Poppins"/>
                <a:ea typeface="Poppins"/>
                <a:cs typeface="Poppins"/>
                <a:sym typeface="Poppins"/>
              </a:rPr>
              <a:t>Please note we are unable to offer advisory assistance about the content of your application. Our assistance is limited to technical questions.</a:t>
            </a:r>
          </a:p>
          <a:p>
            <a:pPr marL="1295394" lvl="2" indent="-431798" algn="l">
              <a:lnSpc>
                <a:spcPts val="4199"/>
              </a:lnSpc>
              <a:buFont typeface="Arial"/>
              <a:buChar char="⚬"/>
            </a:pPr>
            <a:endParaRPr lang="en-US" sz="2999" b="1" dirty="0">
              <a:solidFill>
                <a:srgbClr val="000000"/>
              </a:solidFill>
              <a:latin typeface="Poppins"/>
              <a:ea typeface="Poppins"/>
              <a:cs typeface="Poppins"/>
              <a:sym typeface="Poppins"/>
            </a:endParaRPr>
          </a:p>
        </p:txBody>
      </p:sp>
      <p:sp>
        <p:nvSpPr>
          <p:cNvPr id="10" name="TextBox 9">
            <a:extLst>
              <a:ext uri="{FF2B5EF4-FFF2-40B4-BE49-F238E27FC236}">
                <a16:creationId xmlns:a16="http://schemas.microsoft.com/office/drawing/2014/main" id="{1275A172-E5C5-F78A-19DB-EE54F94BA8B3}"/>
              </a:ext>
            </a:extLst>
          </p:cNvPr>
          <p:cNvSpPr txBox="1"/>
          <p:nvPr/>
        </p:nvSpPr>
        <p:spPr>
          <a:xfrm>
            <a:off x="3124200" y="5143500"/>
            <a:ext cx="9144000" cy="603948"/>
          </a:xfrm>
          <a:prstGeom prst="rect">
            <a:avLst/>
          </a:prstGeom>
          <a:noFill/>
        </p:spPr>
        <p:txBody>
          <a:bodyPr wrap="square">
            <a:spAutoFit/>
          </a:bodyPr>
          <a:lstStyle/>
          <a:p>
            <a:pPr marL="863596" lvl="2" algn="l">
              <a:lnSpc>
                <a:spcPts val="4199"/>
              </a:lnSpc>
            </a:pPr>
            <a:r>
              <a:rPr lang="en-US" sz="2999" dirty="0">
                <a:solidFill>
                  <a:srgbClr val="000000"/>
                </a:solidFill>
                <a:latin typeface="Poppins"/>
                <a:ea typeface="Poppins"/>
                <a:cs typeface="Poppins"/>
                <a:sym typeface="Poppins"/>
              </a:rPr>
              <a:t> </a:t>
            </a:r>
            <a:endParaRPr lang="en-US" sz="2999" b="1" dirty="0">
              <a:solidFill>
                <a:srgbClr val="000000"/>
              </a:solidFill>
              <a:latin typeface="Poppins"/>
              <a:ea typeface="Poppins"/>
              <a:cs typeface="Poppins"/>
              <a:sym typeface="Poppins"/>
            </a:endParaRPr>
          </a:p>
        </p:txBody>
      </p:sp>
    </p:spTree>
    <p:extLst>
      <p:ext uri="{BB962C8B-B14F-4D97-AF65-F5344CB8AC3E}">
        <p14:creationId xmlns:p14="http://schemas.microsoft.com/office/powerpoint/2010/main" val="2441734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p:cNvGrpSpPr/>
        <p:nvPr/>
      </p:nvGrpSpPr>
      <p:grpSpPr>
        <a:xfrm>
          <a:off x="0" y="0"/>
          <a:ext cx="0" cy="0"/>
          <a:chOff x="0" y="0"/>
          <a:chExt cx="0" cy="0"/>
        </a:xfrm>
      </p:grpSpPr>
      <p:sp>
        <p:nvSpPr>
          <p:cNvPr id="2" name="AutoShape 2"/>
          <p:cNvSpPr/>
          <p:nvPr/>
        </p:nvSpPr>
        <p:spPr>
          <a:xfrm>
            <a:off x="877215" y="1385308"/>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TextBox 4"/>
          <p:cNvSpPr txBox="1"/>
          <p:nvPr/>
        </p:nvSpPr>
        <p:spPr>
          <a:xfrm>
            <a:off x="877215" y="100626"/>
            <a:ext cx="16533570" cy="1227195"/>
          </a:xfrm>
          <a:prstGeom prst="rect">
            <a:avLst/>
          </a:prstGeom>
        </p:spPr>
        <p:txBody>
          <a:bodyPr lIns="0" tIns="0" rIns="0" bIns="0" rtlCol="0" anchor="t">
            <a:spAutoFit/>
          </a:bodyPr>
          <a:lstStyle/>
          <a:p>
            <a:pPr algn="ctr">
              <a:lnSpc>
                <a:spcPts val="10500"/>
              </a:lnSpc>
            </a:pPr>
            <a:r>
              <a:rPr lang="en-US" sz="7500" b="1" dirty="0">
                <a:solidFill>
                  <a:srgbClr val="000000"/>
                </a:solidFill>
                <a:latin typeface="Playfair Display Bold"/>
                <a:ea typeface="Playfair Display Bold"/>
                <a:cs typeface="Playfair Display Bold"/>
                <a:sym typeface="Playfair Display Bold"/>
              </a:rPr>
              <a:t>Technical Assistance Office Hours</a:t>
            </a:r>
          </a:p>
        </p:txBody>
      </p:sp>
      <p:sp>
        <p:nvSpPr>
          <p:cNvPr id="9" name="TextBox 8">
            <a:extLst>
              <a:ext uri="{FF2B5EF4-FFF2-40B4-BE49-F238E27FC236}">
                <a16:creationId xmlns:a16="http://schemas.microsoft.com/office/drawing/2014/main" id="{D27A03BD-E35A-66CA-9B6D-D361DAB1F809}"/>
              </a:ext>
            </a:extLst>
          </p:cNvPr>
          <p:cNvSpPr txBox="1"/>
          <p:nvPr/>
        </p:nvSpPr>
        <p:spPr>
          <a:xfrm>
            <a:off x="0" y="1446649"/>
            <a:ext cx="18516600" cy="10114244"/>
          </a:xfrm>
          <a:prstGeom prst="rect">
            <a:avLst/>
          </a:prstGeom>
          <a:noFill/>
        </p:spPr>
        <p:txBody>
          <a:bodyPr wrap="square">
            <a:spAutoFit/>
          </a:bodyPr>
          <a:lstStyle/>
          <a:p>
            <a:pPr marL="406396" lvl="1"/>
            <a:r>
              <a:rPr lang="en-US" sz="5400" dirty="0">
                <a:solidFill>
                  <a:srgbClr val="000000"/>
                </a:solidFill>
                <a:latin typeface="Poppins"/>
                <a:ea typeface="Poppins"/>
                <a:cs typeface="Poppins"/>
                <a:sym typeface="Poppins"/>
              </a:rPr>
              <a:t>OAG Grants Coordinators will be hosting technical assistance virtual office hours* throughout the grant application period:</a:t>
            </a:r>
          </a:p>
          <a:p>
            <a:pPr marL="0" marR="0"/>
            <a:r>
              <a:rPr lang="en-US" sz="5400" dirty="0">
                <a:effectLst/>
              </a:rPr>
              <a:t>		(1) Wednesday, February 5</a:t>
            </a:r>
            <a:r>
              <a:rPr lang="en-US" sz="5400" baseline="30000" dirty="0">
                <a:effectLst/>
              </a:rPr>
              <a:t>th</a:t>
            </a:r>
            <a:r>
              <a:rPr lang="en-US" sz="5400" dirty="0">
                <a:effectLst/>
              </a:rPr>
              <a:t>, 10 am – 12 pm</a:t>
            </a:r>
            <a:endParaRPr lang="en-US" sz="4800" dirty="0">
              <a:effectLst/>
            </a:endParaRPr>
          </a:p>
          <a:p>
            <a:pPr lvl="6">
              <a:spcAft>
                <a:spcPts val="300"/>
              </a:spcAft>
            </a:pPr>
            <a:r>
              <a:rPr lang="en-US" sz="5400" u="sng" dirty="0">
                <a:effectLst/>
                <a:hlinkClick r:id="rId3"/>
              </a:rPr>
              <a:t>Feb 5</a:t>
            </a:r>
            <a:r>
              <a:rPr lang="en-US" sz="5400" u="sng" baseline="30000" dirty="0">
                <a:effectLst/>
                <a:hlinkClick r:id="rId3"/>
              </a:rPr>
              <a:t>th</a:t>
            </a:r>
            <a:r>
              <a:rPr lang="en-US" sz="5400" u="sng" dirty="0">
                <a:effectLst/>
                <a:hlinkClick r:id="rId3"/>
              </a:rPr>
              <a:t> Office Hours Meeting Link </a:t>
            </a:r>
            <a:r>
              <a:rPr lang="en-US" sz="4400" u="sng" dirty="0">
                <a:effectLst/>
                <a:hlinkClick r:id="rId3"/>
              </a:rPr>
              <a:t>(click here)</a:t>
            </a:r>
            <a:endParaRPr lang="en-US" sz="4800" dirty="0">
              <a:effectLst/>
            </a:endParaRPr>
          </a:p>
          <a:p>
            <a:pPr marL="0" marR="0"/>
            <a:r>
              <a:rPr lang="en-US" sz="5400" dirty="0">
                <a:effectLst/>
              </a:rPr>
              <a:t>		(2) Tuesday, February 11</a:t>
            </a:r>
            <a:r>
              <a:rPr lang="en-US" sz="5400" baseline="30000" dirty="0">
                <a:effectLst/>
              </a:rPr>
              <a:t>th</a:t>
            </a:r>
            <a:r>
              <a:rPr lang="en-US" sz="5400" dirty="0">
                <a:effectLst/>
              </a:rPr>
              <a:t>, 10 am – 12 pm</a:t>
            </a:r>
            <a:endParaRPr lang="en-US" sz="4800" dirty="0">
              <a:effectLst/>
            </a:endParaRPr>
          </a:p>
          <a:p>
            <a:pPr lvl="6">
              <a:spcAft>
                <a:spcPts val="300"/>
              </a:spcAft>
            </a:pPr>
            <a:r>
              <a:rPr lang="en-US" sz="5400" u="sng" dirty="0">
                <a:effectLst/>
                <a:hlinkClick r:id="rId4"/>
              </a:rPr>
              <a:t>Feb 11</a:t>
            </a:r>
            <a:r>
              <a:rPr lang="en-US" sz="5400" u="sng" baseline="30000" dirty="0">
                <a:effectLst/>
                <a:hlinkClick r:id="rId4"/>
              </a:rPr>
              <a:t>th</a:t>
            </a:r>
            <a:r>
              <a:rPr lang="en-US" sz="5400" u="sng" dirty="0">
                <a:effectLst/>
                <a:hlinkClick r:id="rId4"/>
              </a:rPr>
              <a:t> Office Hours Meeting Link </a:t>
            </a:r>
            <a:r>
              <a:rPr lang="en-US" sz="4400" u="sng" dirty="0">
                <a:effectLst/>
                <a:hlinkClick r:id="rId4"/>
              </a:rPr>
              <a:t>(click here)</a:t>
            </a:r>
            <a:endParaRPr lang="en-US" sz="4800" dirty="0">
              <a:effectLst/>
            </a:endParaRPr>
          </a:p>
          <a:p>
            <a:pPr marL="0" marR="0"/>
            <a:r>
              <a:rPr lang="en-US" sz="5400" dirty="0">
                <a:effectLst/>
              </a:rPr>
              <a:t>		(3) Thursday, February 20</a:t>
            </a:r>
            <a:r>
              <a:rPr lang="en-US" sz="5400" baseline="30000" dirty="0">
                <a:effectLst/>
              </a:rPr>
              <a:t>th</a:t>
            </a:r>
            <a:r>
              <a:rPr lang="en-US" sz="5400" dirty="0">
                <a:effectLst/>
              </a:rPr>
              <a:t>, 3 pm - 5 pm</a:t>
            </a:r>
            <a:endParaRPr lang="en-US" sz="4800" dirty="0">
              <a:effectLst/>
            </a:endParaRPr>
          </a:p>
          <a:p>
            <a:pPr marL="2692396" lvl="6"/>
            <a:r>
              <a:rPr lang="en-US" sz="5400" u="sng" dirty="0">
                <a:effectLst/>
                <a:hlinkClick r:id="rId5"/>
              </a:rPr>
              <a:t>Feb 20</a:t>
            </a:r>
            <a:r>
              <a:rPr lang="en-US" sz="5400" u="sng" baseline="30000" dirty="0">
                <a:effectLst/>
                <a:hlinkClick r:id="rId5"/>
              </a:rPr>
              <a:t>th</a:t>
            </a:r>
            <a:r>
              <a:rPr lang="en-US" sz="5400" u="sng" dirty="0">
                <a:effectLst/>
                <a:hlinkClick r:id="rId5"/>
              </a:rPr>
              <a:t> Office Hours Meeting Link </a:t>
            </a:r>
            <a:r>
              <a:rPr lang="en-US" sz="4400" u="sng" dirty="0">
                <a:effectLst/>
                <a:hlinkClick r:id="rId5"/>
              </a:rPr>
              <a:t>(click here)</a:t>
            </a:r>
            <a:endParaRPr lang="en-US" sz="5400" u="sng" dirty="0">
              <a:solidFill>
                <a:srgbClr val="000000"/>
              </a:solidFill>
              <a:latin typeface="Poppins"/>
              <a:cs typeface="Poppins"/>
              <a:sym typeface="Poppins"/>
            </a:endParaRPr>
          </a:p>
          <a:p>
            <a:pPr marL="406396" lvl="1"/>
            <a:r>
              <a:rPr lang="en-US" sz="4400" dirty="0">
                <a:solidFill>
                  <a:srgbClr val="000000"/>
                </a:solidFill>
                <a:latin typeface="Poppins"/>
                <a:ea typeface="Poppins"/>
                <a:cs typeface="Poppins"/>
                <a:sym typeface="Poppins"/>
              </a:rPr>
              <a:t>*</a:t>
            </a:r>
            <a:r>
              <a:rPr lang="en-US" sz="2400" dirty="0">
                <a:solidFill>
                  <a:srgbClr val="000000"/>
                </a:solidFill>
                <a:latin typeface="Poppins" panose="00000500000000000000" pitchFamily="2" charset="0"/>
                <a:ea typeface="Poppins"/>
                <a:cs typeface="Poppins" panose="00000500000000000000" pitchFamily="2" charset="0"/>
                <a:sym typeface="Poppins"/>
              </a:rPr>
              <a:t>Note: Attendance at these office hours is optional but encouraged if you have technical questions about your application. </a:t>
            </a:r>
            <a:r>
              <a:rPr lang="en-US" sz="2400" dirty="0">
                <a:effectLst/>
                <a:latin typeface="Poppins" panose="00000500000000000000" pitchFamily="2" charset="0"/>
                <a:ea typeface="Times New Roman" panose="02020603050405020304" pitchFamily="18" charset="0"/>
                <a:cs typeface="Poppins" panose="00000500000000000000" pitchFamily="2" charset="0"/>
              </a:rPr>
              <a:t>Please note that no advisory assistance as to the content of the application questions may be given.</a:t>
            </a:r>
            <a:endParaRPr lang="en-US" sz="2400" dirty="0">
              <a:solidFill>
                <a:srgbClr val="000000"/>
              </a:solidFill>
              <a:latin typeface="Poppins" panose="00000500000000000000" pitchFamily="2" charset="0"/>
              <a:ea typeface="Poppins"/>
              <a:cs typeface="Poppins" panose="00000500000000000000" pitchFamily="2" charset="0"/>
              <a:sym typeface="Poppins"/>
            </a:endParaRPr>
          </a:p>
          <a:p>
            <a:pPr marL="1752594" lvl="3" indent="-431798">
              <a:lnSpc>
                <a:spcPts val="4199"/>
              </a:lnSpc>
              <a:buFont typeface="Arial"/>
              <a:buChar char="⚬"/>
            </a:pPr>
            <a:endParaRPr lang="en-US" sz="2999" b="1" dirty="0">
              <a:solidFill>
                <a:srgbClr val="000000"/>
              </a:solidFill>
              <a:latin typeface="Poppins"/>
              <a:ea typeface="Poppins"/>
              <a:cs typeface="Poppins"/>
              <a:sym typeface="Poppins"/>
            </a:endParaRPr>
          </a:p>
          <a:p>
            <a:pPr marL="1295394" lvl="2" indent="-431798" algn="l">
              <a:lnSpc>
                <a:spcPts val="4199"/>
              </a:lnSpc>
              <a:buFont typeface="Arial"/>
              <a:buChar char="⚬"/>
            </a:pPr>
            <a:endParaRPr lang="en-US" sz="2999" b="1" dirty="0">
              <a:solidFill>
                <a:srgbClr val="000000"/>
              </a:solidFill>
              <a:latin typeface="Poppins"/>
              <a:ea typeface="Poppins"/>
              <a:cs typeface="Poppins"/>
              <a:sym typeface="Poppins"/>
            </a:endParaRPr>
          </a:p>
        </p:txBody>
      </p:sp>
      <p:sp>
        <p:nvSpPr>
          <p:cNvPr id="10" name="TextBox 9">
            <a:extLst>
              <a:ext uri="{FF2B5EF4-FFF2-40B4-BE49-F238E27FC236}">
                <a16:creationId xmlns:a16="http://schemas.microsoft.com/office/drawing/2014/main" id="{00F7F645-E2EB-3E8E-E6C2-56BA9BA9BA29}"/>
              </a:ext>
            </a:extLst>
          </p:cNvPr>
          <p:cNvSpPr txBox="1"/>
          <p:nvPr/>
        </p:nvSpPr>
        <p:spPr>
          <a:xfrm>
            <a:off x="3124200" y="5143500"/>
            <a:ext cx="9144000" cy="603948"/>
          </a:xfrm>
          <a:prstGeom prst="rect">
            <a:avLst/>
          </a:prstGeom>
          <a:noFill/>
        </p:spPr>
        <p:txBody>
          <a:bodyPr wrap="square">
            <a:spAutoFit/>
          </a:bodyPr>
          <a:lstStyle/>
          <a:p>
            <a:pPr marL="863596" lvl="2" algn="l">
              <a:lnSpc>
                <a:spcPts val="4199"/>
              </a:lnSpc>
            </a:pPr>
            <a:r>
              <a:rPr lang="en-US" sz="2999" dirty="0">
                <a:solidFill>
                  <a:srgbClr val="000000"/>
                </a:solidFill>
                <a:latin typeface="Poppins"/>
                <a:ea typeface="Poppins"/>
                <a:cs typeface="Poppins"/>
                <a:sym typeface="Poppins"/>
              </a:rPr>
              <a:t> </a:t>
            </a:r>
            <a:endParaRPr lang="en-US" sz="2999" b="1" dirty="0">
              <a:solidFill>
                <a:srgbClr val="000000"/>
              </a:solidFill>
              <a:latin typeface="Poppins"/>
              <a:ea typeface="Poppins"/>
              <a:cs typeface="Poppins"/>
              <a:sym typeface="Poppins"/>
            </a:endParaRPr>
          </a:p>
        </p:txBody>
      </p:sp>
    </p:spTree>
    <p:extLst>
      <p:ext uri="{BB962C8B-B14F-4D97-AF65-F5344CB8AC3E}">
        <p14:creationId xmlns:p14="http://schemas.microsoft.com/office/powerpoint/2010/main" val="788779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8288000" cy="10287000"/>
          </a:xfrm>
          <a:custGeom>
            <a:avLst/>
            <a:gdLst/>
            <a:ahLst/>
            <a:cxnLst/>
            <a:rect l="l" t="t" r="r" b="b"/>
            <a:pathLst>
              <a:path w="18695483" h="18695483">
                <a:moveTo>
                  <a:pt x="0" y="0"/>
                </a:moveTo>
                <a:lnTo>
                  <a:pt x="18695482" y="0"/>
                </a:lnTo>
                <a:lnTo>
                  <a:pt x="18695482" y="18695483"/>
                </a:lnTo>
                <a:lnTo>
                  <a:pt x="0" y="18695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877215" y="825972"/>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TextBox 4"/>
          <p:cNvSpPr txBox="1"/>
          <p:nvPr/>
        </p:nvSpPr>
        <p:spPr>
          <a:xfrm>
            <a:off x="1028700" y="2214663"/>
            <a:ext cx="6773931" cy="2771676"/>
          </a:xfrm>
          <a:prstGeom prst="rect">
            <a:avLst/>
          </a:prstGeom>
        </p:spPr>
        <p:txBody>
          <a:bodyPr lIns="0" tIns="0" rIns="0" bIns="0" rtlCol="0" anchor="t">
            <a:spAutoFit/>
          </a:bodyPr>
          <a:lstStyle/>
          <a:p>
            <a:pPr algn="l">
              <a:lnSpc>
                <a:spcPts val="6900"/>
              </a:lnSpc>
            </a:pPr>
            <a:r>
              <a:rPr lang="en-US" sz="7500" b="1">
                <a:solidFill>
                  <a:srgbClr val="000000"/>
                </a:solidFill>
                <a:latin typeface="Poppins Semi-Bold"/>
                <a:ea typeface="Poppins Semi-Bold"/>
                <a:cs typeface="Poppins Semi-Bold"/>
                <a:sym typeface="Poppins Semi-Bold"/>
              </a:rPr>
              <a:t>DEPARTMENT</a:t>
            </a:r>
          </a:p>
          <a:p>
            <a:pPr algn="l">
              <a:lnSpc>
                <a:spcPts val="6900"/>
              </a:lnSpc>
            </a:pPr>
            <a:r>
              <a:rPr lang="en-US" sz="7500" b="1">
                <a:solidFill>
                  <a:srgbClr val="000000"/>
                </a:solidFill>
                <a:latin typeface="Poppins Semi-Bold"/>
                <a:ea typeface="Poppins Semi-Bold"/>
                <a:cs typeface="Poppins Semi-Bold"/>
                <a:sym typeface="Poppins Semi-Bold"/>
              </a:rPr>
              <a:t>INITIATIVES ($1.5 MILLION)</a:t>
            </a:r>
          </a:p>
        </p:txBody>
      </p:sp>
      <p:sp>
        <p:nvSpPr>
          <p:cNvPr id="5" name="TextBox 5"/>
          <p:cNvSpPr txBox="1"/>
          <p:nvPr/>
        </p:nvSpPr>
        <p:spPr>
          <a:xfrm>
            <a:off x="1028700" y="5076825"/>
            <a:ext cx="6773931" cy="5158079"/>
          </a:xfrm>
          <a:prstGeom prst="rect">
            <a:avLst/>
          </a:prstGeom>
        </p:spPr>
        <p:txBody>
          <a:bodyPr lIns="0" tIns="0" rIns="0" bIns="0" rtlCol="0" anchor="t">
            <a:spAutoFit/>
          </a:bodyPr>
          <a:lstStyle/>
          <a:p>
            <a:pPr algn="l"/>
            <a:r>
              <a:rPr lang="en-US" sz="4000" dirty="0">
                <a:solidFill>
                  <a:srgbClr val="000000"/>
                </a:solidFill>
                <a:latin typeface="Poppins Light"/>
                <a:ea typeface="Poppins Light"/>
                <a:cs typeface="Poppins Light"/>
                <a:sym typeface="Poppins Light"/>
              </a:rPr>
              <a:t>The Department Initiative track is only open to non-profits or government agencies that have been awarded an OAG grant applying as a Department Initiative in the past.</a:t>
            </a:r>
          </a:p>
          <a:p>
            <a:pPr algn="l">
              <a:lnSpc>
                <a:spcPts val="3359"/>
              </a:lnSpc>
            </a:pPr>
            <a:endParaRPr lang="en-US" sz="2400" dirty="0">
              <a:solidFill>
                <a:srgbClr val="000000"/>
              </a:solidFill>
              <a:latin typeface="Poppins Light"/>
              <a:ea typeface="Poppins Light"/>
              <a:cs typeface="Poppins Light"/>
              <a:sym typeface="Poppins Light"/>
            </a:endParaRPr>
          </a:p>
          <a:p>
            <a:pPr algn="l">
              <a:lnSpc>
                <a:spcPts val="3359"/>
              </a:lnSpc>
            </a:pPr>
            <a:endParaRPr lang="en-US" sz="2400" dirty="0">
              <a:solidFill>
                <a:srgbClr val="000000"/>
              </a:solidFill>
              <a:latin typeface="Poppins Light"/>
              <a:ea typeface="Poppins Light"/>
              <a:cs typeface="Poppins Light"/>
              <a:sym typeface="Poppins Light"/>
            </a:endParaRPr>
          </a:p>
        </p:txBody>
      </p:sp>
      <p:sp>
        <p:nvSpPr>
          <p:cNvPr id="6" name="TextBox 6"/>
          <p:cNvSpPr txBox="1"/>
          <p:nvPr/>
        </p:nvSpPr>
        <p:spPr>
          <a:xfrm>
            <a:off x="10172717" y="2214663"/>
            <a:ext cx="6867834" cy="2771676"/>
          </a:xfrm>
          <a:prstGeom prst="rect">
            <a:avLst/>
          </a:prstGeom>
        </p:spPr>
        <p:txBody>
          <a:bodyPr lIns="0" tIns="0" rIns="0" bIns="0" rtlCol="0" anchor="t">
            <a:spAutoFit/>
          </a:bodyPr>
          <a:lstStyle/>
          <a:p>
            <a:pPr algn="r">
              <a:lnSpc>
                <a:spcPts val="6900"/>
              </a:lnSpc>
            </a:pPr>
            <a:r>
              <a:rPr lang="en-US" sz="7500" b="1">
                <a:solidFill>
                  <a:srgbClr val="000000"/>
                </a:solidFill>
                <a:latin typeface="Poppins Semi-Bold"/>
                <a:ea typeface="Poppins Semi-Bold"/>
                <a:cs typeface="Poppins Semi-Bold"/>
                <a:sym typeface="Poppins Semi-Bold"/>
              </a:rPr>
              <a:t>COMMUNITY</a:t>
            </a:r>
          </a:p>
          <a:p>
            <a:pPr algn="r">
              <a:lnSpc>
                <a:spcPts val="6900"/>
              </a:lnSpc>
            </a:pPr>
            <a:r>
              <a:rPr lang="en-US" sz="7500" b="1">
                <a:solidFill>
                  <a:srgbClr val="000000"/>
                </a:solidFill>
                <a:latin typeface="Poppins Semi-Bold"/>
                <a:ea typeface="Poppins Semi-Bold"/>
                <a:cs typeface="Poppins Semi-Bold"/>
                <a:sym typeface="Poppins Semi-Bold"/>
              </a:rPr>
              <a:t>INITIATIVES</a:t>
            </a:r>
          </a:p>
          <a:p>
            <a:pPr algn="r">
              <a:lnSpc>
                <a:spcPts val="6900"/>
              </a:lnSpc>
            </a:pPr>
            <a:r>
              <a:rPr lang="en-US" sz="7500" b="1">
                <a:solidFill>
                  <a:srgbClr val="000000"/>
                </a:solidFill>
                <a:latin typeface="Poppins Semi-Bold"/>
                <a:ea typeface="Poppins Semi-Bold"/>
                <a:cs typeface="Poppins Semi-Bold"/>
                <a:sym typeface="Poppins Semi-Bold"/>
              </a:rPr>
              <a:t>($1.5 MILLION)</a:t>
            </a:r>
          </a:p>
        </p:txBody>
      </p:sp>
      <p:sp>
        <p:nvSpPr>
          <p:cNvPr id="7" name="TextBox 7"/>
          <p:cNvSpPr txBox="1"/>
          <p:nvPr/>
        </p:nvSpPr>
        <p:spPr>
          <a:xfrm>
            <a:off x="9959573" y="5005389"/>
            <a:ext cx="7451212" cy="5158079"/>
          </a:xfrm>
          <a:prstGeom prst="rect">
            <a:avLst/>
          </a:prstGeom>
        </p:spPr>
        <p:txBody>
          <a:bodyPr lIns="0" tIns="0" rIns="0" bIns="0" rtlCol="0" anchor="t">
            <a:spAutoFit/>
          </a:bodyPr>
          <a:lstStyle/>
          <a:p>
            <a:r>
              <a:rPr lang="en-US" sz="4000" dirty="0">
                <a:solidFill>
                  <a:srgbClr val="000000"/>
                </a:solidFill>
                <a:latin typeface="Poppins Light"/>
                <a:ea typeface="Poppins Light"/>
                <a:cs typeface="Poppins Light"/>
                <a:sym typeface="Poppins Light"/>
              </a:rPr>
              <a:t>The Community Initiative Track is open to all non-profits and government agencies with programs that meet the aims and purpose of the grant (as delineated in the Application Instructions).</a:t>
            </a:r>
          </a:p>
          <a:p>
            <a:pPr algn="r">
              <a:lnSpc>
                <a:spcPts val="3359"/>
              </a:lnSpc>
            </a:pPr>
            <a:endParaRPr lang="en-US" sz="2400" dirty="0">
              <a:solidFill>
                <a:srgbClr val="000000"/>
              </a:solidFill>
              <a:latin typeface="Poppins Light"/>
              <a:ea typeface="Poppins Light"/>
              <a:cs typeface="Poppins Light"/>
              <a:sym typeface="Poppins Light"/>
            </a:endParaRPr>
          </a:p>
          <a:p>
            <a:pPr algn="r">
              <a:lnSpc>
                <a:spcPts val="3359"/>
              </a:lnSpc>
              <a:spcBef>
                <a:spcPct val="0"/>
              </a:spcBef>
            </a:pPr>
            <a:r>
              <a:rPr lang="en-US" sz="2400" dirty="0">
                <a:solidFill>
                  <a:srgbClr val="000000"/>
                </a:solidFill>
                <a:latin typeface="Poppins Light"/>
                <a:ea typeface="Poppins Light"/>
                <a:cs typeface="Poppins Light"/>
                <a:sym typeface="Poppins Light"/>
              </a:rPr>
              <a:t>.  </a:t>
            </a:r>
          </a:p>
        </p:txBody>
      </p:sp>
      <p:sp>
        <p:nvSpPr>
          <p:cNvPr id="8" name="TextBox 8"/>
          <p:cNvSpPr txBox="1"/>
          <p:nvPr/>
        </p:nvSpPr>
        <p:spPr>
          <a:xfrm>
            <a:off x="4312256" y="895350"/>
            <a:ext cx="9663487" cy="842613"/>
          </a:xfrm>
          <a:prstGeom prst="rect">
            <a:avLst/>
          </a:prstGeom>
        </p:spPr>
        <p:txBody>
          <a:bodyPr lIns="0" tIns="0" rIns="0" bIns="0" rtlCol="0" anchor="t">
            <a:spAutoFit/>
          </a:bodyPr>
          <a:lstStyle/>
          <a:p>
            <a:pPr algn="ctr">
              <a:lnSpc>
                <a:spcPts val="6579"/>
              </a:lnSpc>
              <a:spcBef>
                <a:spcPct val="0"/>
              </a:spcBef>
            </a:pPr>
            <a:r>
              <a:rPr lang="en-US" sz="4699" b="1" dirty="0">
                <a:solidFill>
                  <a:srgbClr val="000000"/>
                </a:solidFill>
                <a:latin typeface="Poppins Bold"/>
                <a:ea typeface="Poppins Bold"/>
                <a:cs typeface="Poppins Bold"/>
                <a:sym typeface="Poppins Bold"/>
              </a:rPr>
              <a:t>OAG is split into two tracks: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a:extLst>
            <a:ext uri="{FF2B5EF4-FFF2-40B4-BE49-F238E27FC236}">
              <a16:creationId xmlns:a16="http://schemas.microsoft.com/office/drawing/2014/main" id="{1F30A692-36DB-A047-40FF-E3E0F8FE603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30CE5291-8F6F-3B68-1754-194FE5443E52}"/>
              </a:ext>
            </a:extLst>
          </p:cNvPr>
          <p:cNvSpPr/>
          <p:nvPr/>
        </p:nvSpPr>
        <p:spPr>
          <a:xfrm>
            <a:off x="877215" y="1790700"/>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TextBox 4">
            <a:extLst>
              <a:ext uri="{FF2B5EF4-FFF2-40B4-BE49-F238E27FC236}">
                <a16:creationId xmlns:a16="http://schemas.microsoft.com/office/drawing/2014/main" id="{B4C16C3B-19B1-6F53-735C-EE904343846C}"/>
              </a:ext>
            </a:extLst>
          </p:cNvPr>
          <p:cNvSpPr txBox="1"/>
          <p:nvPr/>
        </p:nvSpPr>
        <p:spPr>
          <a:xfrm>
            <a:off x="877215" y="449908"/>
            <a:ext cx="16533570" cy="1227195"/>
          </a:xfrm>
          <a:prstGeom prst="rect">
            <a:avLst/>
          </a:prstGeom>
        </p:spPr>
        <p:txBody>
          <a:bodyPr lIns="0" tIns="0" rIns="0" bIns="0" rtlCol="0" anchor="t">
            <a:spAutoFit/>
          </a:bodyPr>
          <a:lstStyle/>
          <a:p>
            <a:pPr algn="ctr">
              <a:lnSpc>
                <a:spcPts val="10500"/>
              </a:lnSpc>
            </a:pPr>
            <a:r>
              <a:rPr lang="en-US" sz="7500" b="1" dirty="0">
                <a:solidFill>
                  <a:srgbClr val="000000"/>
                </a:solidFill>
                <a:latin typeface="Playfair Display Bold"/>
                <a:ea typeface="Playfair Display Bold"/>
                <a:cs typeface="Playfair Display Bold"/>
                <a:sym typeface="Playfair Display Bold"/>
              </a:rPr>
              <a:t>Scoring</a:t>
            </a:r>
          </a:p>
        </p:txBody>
      </p:sp>
      <p:sp>
        <p:nvSpPr>
          <p:cNvPr id="9" name="TextBox 8">
            <a:extLst>
              <a:ext uri="{FF2B5EF4-FFF2-40B4-BE49-F238E27FC236}">
                <a16:creationId xmlns:a16="http://schemas.microsoft.com/office/drawing/2014/main" id="{0038B7A0-72B2-3A41-004E-E98DFD96EDD5}"/>
              </a:ext>
            </a:extLst>
          </p:cNvPr>
          <p:cNvSpPr txBox="1"/>
          <p:nvPr/>
        </p:nvSpPr>
        <p:spPr>
          <a:xfrm>
            <a:off x="877215" y="2494730"/>
            <a:ext cx="16533570" cy="5297540"/>
          </a:xfrm>
          <a:prstGeom prst="rect">
            <a:avLst/>
          </a:prstGeom>
          <a:noFill/>
        </p:spPr>
        <p:txBody>
          <a:bodyPr wrap="square">
            <a:spAutoFit/>
          </a:bodyPr>
          <a:lstStyle/>
          <a:p>
            <a:pPr marL="406396" lvl="1" algn="ctr"/>
            <a:r>
              <a:rPr lang="en-US" sz="5400" dirty="0">
                <a:solidFill>
                  <a:srgbClr val="000000"/>
                </a:solidFill>
                <a:latin typeface="Poppins"/>
                <a:ea typeface="Poppins"/>
                <a:cs typeface="Poppins"/>
                <a:sym typeface="Poppins"/>
              </a:rPr>
              <a:t>Applications will be scored as-is after submission. Please ensure you are using all resources at your disposal to submit a complete application which accurately depicts your program and needs.</a:t>
            </a:r>
            <a:endParaRPr lang="en-US" sz="2400" dirty="0">
              <a:solidFill>
                <a:srgbClr val="000000"/>
              </a:solidFill>
              <a:latin typeface="Poppins" panose="00000500000000000000" pitchFamily="2" charset="0"/>
              <a:ea typeface="Poppins"/>
              <a:cs typeface="Poppins" panose="00000500000000000000" pitchFamily="2" charset="0"/>
              <a:sym typeface="Poppins"/>
            </a:endParaRPr>
          </a:p>
          <a:p>
            <a:pPr marL="1752594" lvl="3" indent="-431798">
              <a:lnSpc>
                <a:spcPts val="4199"/>
              </a:lnSpc>
              <a:buFont typeface="Arial"/>
              <a:buChar char="⚬"/>
            </a:pPr>
            <a:endParaRPr lang="en-US" sz="2999" b="1" dirty="0">
              <a:solidFill>
                <a:srgbClr val="000000"/>
              </a:solidFill>
              <a:latin typeface="Poppins"/>
              <a:ea typeface="Poppins"/>
              <a:cs typeface="Poppins"/>
              <a:sym typeface="Poppins"/>
            </a:endParaRPr>
          </a:p>
          <a:p>
            <a:pPr marL="1295394" lvl="2" indent="-431798" algn="l">
              <a:lnSpc>
                <a:spcPts val="4199"/>
              </a:lnSpc>
              <a:buFont typeface="Arial"/>
              <a:buChar char="⚬"/>
            </a:pPr>
            <a:endParaRPr lang="en-US" sz="2999" b="1" dirty="0">
              <a:solidFill>
                <a:srgbClr val="000000"/>
              </a:solidFill>
              <a:latin typeface="Poppins"/>
              <a:ea typeface="Poppins"/>
              <a:cs typeface="Poppins"/>
              <a:sym typeface="Poppins"/>
            </a:endParaRPr>
          </a:p>
        </p:txBody>
      </p:sp>
      <p:sp>
        <p:nvSpPr>
          <p:cNvPr id="10" name="TextBox 9">
            <a:extLst>
              <a:ext uri="{FF2B5EF4-FFF2-40B4-BE49-F238E27FC236}">
                <a16:creationId xmlns:a16="http://schemas.microsoft.com/office/drawing/2014/main" id="{93812192-2087-0513-E96F-4CC3D72178F4}"/>
              </a:ext>
            </a:extLst>
          </p:cNvPr>
          <p:cNvSpPr txBox="1"/>
          <p:nvPr/>
        </p:nvSpPr>
        <p:spPr>
          <a:xfrm>
            <a:off x="3124200" y="5143500"/>
            <a:ext cx="9144000" cy="603948"/>
          </a:xfrm>
          <a:prstGeom prst="rect">
            <a:avLst/>
          </a:prstGeom>
          <a:noFill/>
        </p:spPr>
        <p:txBody>
          <a:bodyPr wrap="square">
            <a:spAutoFit/>
          </a:bodyPr>
          <a:lstStyle/>
          <a:p>
            <a:pPr marL="863596" lvl="2" algn="l">
              <a:lnSpc>
                <a:spcPts val="4199"/>
              </a:lnSpc>
            </a:pPr>
            <a:r>
              <a:rPr lang="en-US" sz="2999" dirty="0">
                <a:solidFill>
                  <a:srgbClr val="000000"/>
                </a:solidFill>
                <a:latin typeface="Poppins"/>
                <a:ea typeface="Poppins"/>
                <a:cs typeface="Poppins"/>
                <a:sym typeface="Poppins"/>
              </a:rPr>
              <a:t> </a:t>
            </a:r>
            <a:endParaRPr lang="en-US" sz="2999" b="1" dirty="0">
              <a:solidFill>
                <a:srgbClr val="000000"/>
              </a:solidFill>
              <a:latin typeface="Poppins"/>
              <a:ea typeface="Poppins"/>
              <a:cs typeface="Poppins"/>
              <a:sym typeface="Poppins"/>
            </a:endParaRPr>
          </a:p>
        </p:txBody>
      </p:sp>
    </p:spTree>
    <p:extLst>
      <p:ext uri="{BB962C8B-B14F-4D97-AF65-F5344CB8AC3E}">
        <p14:creationId xmlns:p14="http://schemas.microsoft.com/office/powerpoint/2010/main" val="295677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DE3D6"/>
        </a:solidFill>
        <a:effectLst/>
      </p:bgPr>
    </p:bg>
    <p:spTree>
      <p:nvGrpSpPr>
        <p:cNvPr id="1" name="">
          <a:extLst>
            <a:ext uri="{FF2B5EF4-FFF2-40B4-BE49-F238E27FC236}">
              <a16:creationId xmlns:a16="http://schemas.microsoft.com/office/drawing/2014/main" id="{67E85251-F631-EF48-29A0-55F8FB746F2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2C5E18F3-8D3C-17C2-A208-E11CD83AB238}"/>
              </a:ext>
            </a:extLst>
          </p:cNvPr>
          <p:cNvSpPr/>
          <p:nvPr/>
        </p:nvSpPr>
        <p:spPr>
          <a:xfrm>
            <a:off x="877215" y="1385308"/>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TextBox 4">
            <a:extLst>
              <a:ext uri="{FF2B5EF4-FFF2-40B4-BE49-F238E27FC236}">
                <a16:creationId xmlns:a16="http://schemas.microsoft.com/office/drawing/2014/main" id="{05B85644-7242-6FBC-CF54-22372E7E7264}"/>
              </a:ext>
            </a:extLst>
          </p:cNvPr>
          <p:cNvSpPr txBox="1"/>
          <p:nvPr/>
        </p:nvSpPr>
        <p:spPr>
          <a:xfrm>
            <a:off x="877215" y="100626"/>
            <a:ext cx="16533570" cy="1227195"/>
          </a:xfrm>
          <a:prstGeom prst="rect">
            <a:avLst/>
          </a:prstGeom>
        </p:spPr>
        <p:txBody>
          <a:bodyPr lIns="0" tIns="0" rIns="0" bIns="0" rtlCol="0" anchor="t">
            <a:spAutoFit/>
          </a:bodyPr>
          <a:lstStyle/>
          <a:p>
            <a:pPr algn="ctr">
              <a:lnSpc>
                <a:spcPts val="10500"/>
              </a:lnSpc>
            </a:pPr>
            <a:r>
              <a:rPr lang="en-US" sz="7500" b="1" dirty="0">
                <a:solidFill>
                  <a:srgbClr val="000000"/>
                </a:solidFill>
                <a:latin typeface="Playfair Display Bold"/>
                <a:ea typeface="Playfair Display Bold"/>
                <a:cs typeface="Playfair Display Bold"/>
                <a:sym typeface="Playfair Display Bold"/>
              </a:rPr>
              <a:t>Questions and FAQs</a:t>
            </a:r>
          </a:p>
        </p:txBody>
      </p:sp>
      <p:sp>
        <p:nvSpPr>
          <p:cNvPr id="9" name="TextBox 8">
            <a:extLst>
              <a:ext uri="{FF2B5EF4-FFF2-40B4-BE49-F238E27FC236}">
                <a16:creationId xmlns:a16="http://schemas.microsoft.com/office/drawing/2014/main" id="{BE7A3BD2-AA33-E518-7B97-0244D32CBEF4}"/>
              </a:ext>
            </a:extLst>
          </p:cNvPr>
          <p:cNvSpPr txBox="1"/>
          <p:nvPr/>
        </p:nvSpPr>
        <p:spPr>
          <a:xfrm>
            <a:off x="0" y="1446649"/>
            <a:ext cx="18516600" cy="7790531"/>
          </a:xfrm>
          <a:prstGeom prst="rect">
            <a:avLst/>
          </a:prstGeom>
          <a:noFill/>
        </p:spPr>
        <p:txBody>
          <a:bodyPr wrap="square">
            <a:spAutoFit/>
          </a:bodyPr>
          <a:lstStyle/>
          <a:p>
            <a:pPr marL="406396" lvl="1"/>
            <a:r>
              <a:rPr lang="en-US" sz="5400" dirty="0">
                <a:solidFill>
                  <a:srgbClr val="000000"/>
                </a:solidFill>
                <a:latin typeface="Poppins"/>
                <a:ea typeface="Poppins"/>
                <a:cs typeface="Poppins"/>
                <a:sym typeface="Poppins"/>
              </a:rPr>
              <a:t>If questions arise as you complete the application, please email </a:t>
            </a:r>
            <a:r>
              <a:rPr lang="en-US" sz="5400" dirty="0">
                <a:solidFill>
                  <a:srgbClr val="000000"/>
                </a:solidFill>
                <a:latin typeface="Poppins"/>
                <a:ea typeface="Poppins"/>
                <a:cs typeface="Poppins"/>
                <a:sym typeface="Poppins"/>
                <a:hlinkClick r:id="rId2"/>
              </a:rPr>
              <a:t>CRMInfo@ClarkCountyNV.gov</a:t>
            </a:r>
            <a:r>
              <a:rPr lang="en-US" sz="5400" dirty="0">
                <a:solidFill>
                  <a:srgbClr val="000000"/>
                </a:solidFill>
                <a:latin typeface="Poppins"/>
                <a:ea typeface="Poppins"/>
                <a:cs typeface="Poppins"/>
                <a:sym typeface="Poppins"/>
              </a:rPr>
              <a:t>, and put “OAG Application” in the subject line. </a:t>
            </a:r>
          </a:p>
          <a:p>
            <a:pPr marL="406396" lvl="1"/>
            <a:endParaRPr lang="en-US" sz="5400" dirty="0">
              <a:solidFill>
                <a:srgbClr val="000000"/>
              </a:solidFill>
              <a:latin typeface="Poppins"/>
              <a:ea typeface="Poppins"/>
              <a:cs typeface="Poppins"/>
              <a:sym typeface="Poppins"/>
            </a:endParaRPr>
          </a:p>
          <a:p>
            <a:pPr marL="406396" lvl="1"/>
            <a:r>
              <a:rPr lang="en-US" sz="5400" dirty="0">
                <a:solidFill>
                  <a:srgbClr val="000000"/>
                </a:solidFill>
                <a:latin typeface="Poppins"/>
                <a:ea typeface="Poppins"/>
                <a:cs typeface="Poppins"/>
                <a:sym typeface="Poppins"/>
              </a:rPr>
              <a:t>All questions asked through this forum will be aggregated and posted each Thursday to the OAG website. Check this FAQ first, as your question may already have been answered. </a:t>
            </a:r>
            <a:endParaRPr lang="en-US" sz="2400" dirty="0">
              <a:solidFill>
                <a:srgbClr val="000000"/>
              </a:solidFill>
              <a:latin typeface="Poppins" panose="00000500000000000000" pitchFamily="2" charset="0"/>
              <a:ea typeface="Poppins"/>
              <a:cs typeface="Poppins" panose="00000500000000000000" pitchFamily="2" charset="0"/>
              <a:sym typeface="Poppins"/>
            </a:endParaRPr>
          </a:p>
          <a:p>
            <a:pPr marL="1752594" lvl="3" indent="-431798">
              <a:lnSpc>
                <a:spcPts val="4199"/>
              </a:lnSpc>
              <a:buFont typeface="Arial"/>
              <a:buChar char="⚬"/>
            </a:pPr>
            <a:endParaRPr lang="en-US" sz="2999" b="1" dirty="0">
              <a:solidFill>
                <a:srgbClr val="000000"/>
              </a:solidFill>
              <a:latin typeface="Poppins"/>
              <a:ea typeface="Poppins"/>
              <a:cs typeface="Poppins"/>
              <a:sym typeface="Poppins"/>
            </a:endParaRPr>
          </a:p>
          <a:p>
            <a:pPr marL="1295394" lvl="2" indent="-431798" algn="l">
              <a:lnSpc>
                <a:spcPts val="4199"/>
              </a:lnSpc>
              <a:buFont typeface="Arial"/>
              <a:buChar char="⚬"/>
            </a:pPr>
            <a:endParaRPr lang="en-US" sz="2999" b="1" dirty="0">
              <a:solidFill>
                <a:srgbClr val="000000"/>
              </a:solidFill>
              <a:latin typeface="Poppins"/>
              <a:ea typeface="Poppins"/>
              <a:cs typeface="Poppins"/>
              <a:sym typeface="Poppins"/>
            </a:endParaRPr>
          </a:p>
        </p:txBody>
      </p:sp>
      <p:sp>
        <p:nvSpPr>
          <p:cNvPr id="10" name="TextBox 9">
            <a:extLst>
              <a:ext uri="{FF2B5EF4-FFF2-40B4-BE49-F238E27FC236}">
                <a16:creationId xmlns:a16="http://schemas.microsoft.com/office/drawing/2014/main" id="{5D0D8D19-7BC8-6412-0A57-0D4D9ECB6279}"/>
              </a:ext>
            </a:extLst>
          </p:cNvPr>
          <p:cNvSpPr txBox="1"/>
          <p:nvPr/>
        </p:nvSpPr>
        <p:spPr>
          <a:xfrm>
            <a:off x="3124200" y="5143500"/>
            <a:ext cx="9144000" cy="603948"/>
          </a:xfrm>
          <a:prstGeom prst="rect">
            <a:avLst/>
          </a:prstGeom>
          <a:noFill/>
        </p:spPr>
        <p:txBody>
          <a:bodyPr wrap="square">
            <a:spAutoFit/>
          </a:bodyPr>
          <a:lstStyle/>
          <a:p>
            <a:pPr marL="863596" lvl="2" algn="l">
              <a:lnSpc>
                <a:spcPts val="4199"/>
              </a:lnSpc>
            </a:pPr>
            <a:r>
              <a:rPr lang="en-US" sz="2999" dirty="0">
                <a:solidFill>
                  <a:srgbClr val="000000"/>
                </a:solidFill>
                <a:latin typeface="Poppins"/>
                <a:ea typeface="Poppins"/>
                <a:cs typeface="Poppins"/>
                <a:sym typeface="Poppins"/>
              </a:rPr>
              <a:t> </a:t>
            </a:r>
            <a:endParaRPr lang="en-US" sz="2999" b="1" dirty="0">
              <a:solidFill>
                <a:srgbClr val="000000"/>
              </a:solidFill>
              <a:latin typeface="Poppins"/>
              <a:ea typeface="Poppins"/>
              <a:cs typeface="Poppins"/>
              <a:sym typeface="Poppins"/>
            </a:endParaRPr>
          </a:p>
        </p:txBody>
      </p:sp>
    </p:spTree>
    <p:extLst>
      <p:ext uri="{BB962C8B-B14F-4D97-AF65-F5344CB8AC3E}">
        <p14:creationId xmlns:p14="http://schemas.microsoft.com/office/powerpoint/2010/main" val="2830600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8288000" cy="10287001"/>
          </a:xfrm>
          <a:custGeom>
            <a:avLst/>
            <a:gdLst/>
            <a:ahLst/>
            <a:cxnLst/>
            <a:rect l="l" t="t" r="r" b="b"/>
            <a:pathLst>
              <a:path w="18695483" h="18695483">
                <a:moveTo>
                  <a:pt x="0" y="0"/>
                </a:moveTo>
                <a:lnTo>
                  <a:pt x="18695482" y="0"/>
                </a:lnTo>
                <a:lnTo>
                  <a:pt x="18695482" y="18695483"/>
                </a:lnTo>
                <a:lnTo>
                  <a:pt x="0" y="186954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AutoShape 3"/>
          <p:cNvSpPr/>
          <p:nvPr/>
        </p:nvSpPr>
        <p:spPr>
          <a:xfrm>
            <a:off x="877213" y="952500"/>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7" name="TextBox 7"/>
          <p:cNvSpPr txBox="1"/>
          <p:nvPr/>
        </p:nvSpPr>
        <p:spPr>
          <a:xfrm>
            <a:off x="9808088" y="5100639"/>
            <a:ext cx="7451212" cy="849207"/>
          </a:xfrm>
          <a:prstGeom prst="rect">
            <a:avLst/>
          </a:prstGeom>
        </p:spPr>
        <p:txBody>
          <a:bodyPr lIns="0" tIns="0" rIns="0" bIns="0" rtlCol="0" anchor="t">
            <a:spAutoFit/>
          </a:bodyPr>
          <a:lstStyle/>
          <a:p>
            <a:pPr algn="r">
              <a:lnSpc>
                <a:spcPts val="3359"/>
              </a:lnSpc>
            </a:pPr>
            <a:endParaRPr lang="en-US" sz="2400" dirty="0">
              <a:solidFill>
                <a:srgbClr val="000000"/>
              </a:solidFill>
              <a:latin typeface="Poppins Light"/>
              <a:ea typeface="Poppins Light"/>
              <a:cs typeface="Poppins Light"/>
              <a:sym typeface="Poppins Light"/>
            </a:endParaRPr>
          </a:p>
          <a:p>
            <a:pPr algn="r">
              <a:lnSpc>
                <a:spcPts val="3359"/>
              </a:lnSpc>
              <a:spcBef>
                <a:spcPct val="0"/>
              </a:spcBef>
            </a:pPr>
            <a:r>
              <a:rPr lang="en-US" sz="2400" dirty="0">
                <a:solidFill>
                  <a:srgbClr val="000000"/>
                </a:solidFill>
                <a:latin typeface="Poppins Light"/>
                <a:ea typeface="Poppins Light"/>
                <a:cs typeface="Poppins Light"/>
                <a:sym typeface="Poppins Light"/>
              </a:rPr>
              <a:t>.  </a:t>
            </a:r>
          </a:p>
        </p:txBody>
      </p:sp>
      <p:sp>
        <p:nvSpPr>
          <p:cNvPr id="8" name="TextBox 8"/>
          <p:cNvSpPr txBox="1"/>
          <p:nvPr/>
        </p:nvSpPr>
        <p:spPr>
          <a:xfrm>
            <a:off x="4225636" y="128264"/>
            <a:ext cx="9663487" cy="803490"/>
          </a:xfrm>
          <a:prstGeom prst="rect">
            <a:avLst/>
          </a:prstGeom>
        </p:spPr>
        <p:txBody>
          <a:bodyPr lIns="0" tIns="0" rIns="0" bIns="0" rtlCol="0" anchor="t">
            <a:spAutoFit/>
          </a:bodyPr>
          <a:lstStyle/>
          <a:p>
            <a:pPr algn="ctr">
              <a:lnSpc>
                <a:spcPts val="6579"/>
              </a:lnSpc>
              <a:spcBef>
                <a:spcPct val="0"/>
              </a:spcBef>
            </a:pPr>
            <a:r>
              <a:rPr lang="en-US" sz="4699" b="1" dirty="0">
                <a:solidFill>
                  <a:srgbClr val="000000"/>
                </a:solidFill>
                <a:latin typeface="Poppins Bold"/>
                <a:ea typeface="Poppins Bold"/>
                <a:cs typeface="Poppins Bold"/>
                <a:sym typeface="Poppins Bold"/>
              </a:rPr>
              <a:t>Important Dates</a:t>
            </a:r>
          </a:p>
        </p:txBody>
      </p:sp>
      <p:sp>
        <p:nvSpPr>
          <p:cNvPr id="6" name="Rectangle 1">
            <a:extLst>
              <a:ext uri="{FF2B5EF4-FFF2-40B4-BE49-F238E27FC236}">
                <a16:creationId xmlns:a16="http://schemas.microsoft.com/office/drawing/2014/main" id="{F8E0CA75-2EEE-35A9-E900-8E77F8F0E880}"/>
              </a:ext>
            </a:extLst>
          </p:cNvPr>
          <p:cNvSpPr>
            <a:spLocks noChangeArrowheads="1"/>
          </p:cNvSpPr>
          <p:nvPr/>
        </p:nvSpPr>
        <p:spPr bwMode="auto">
          <a:xfrm>
            <a:off x="2209735" y="7850412"/>
            <a:ext cx="13695288" cy="230832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FF0000"/>
                </a:solidFill>
                <a:effectLst/>
                <a:latin typeface="Garamond" panose="02020404030301010803" pitchFamily="18" charset="0"/>
                <a:ea typeface="Times New Roman" panose="02020603050405020304" pitchFamily="18" charset="0"/>
              </a:rPr>
              <a:t>DEADLINE FOR COMPLETING ENTIRE OAG APPLICATION </a:t>
            </a:r>
            <a:endParaRPr kumimoji="0" lang="en-US" altLang="en-US" sz="20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FF0000"/>
                </a:solidFill>
                <a:effectLst/>
                <a:latin typeface="Garamond" panose="02020404030301010803" pitchFamily="18" charset="0"/>
                <a:ea typeface="Times New Roman" panose="02020603050405020304" pitchFamily="18" charset="0"/>
              </a:rPr>
              <a:t>is </a:t>
            </a:r>
            <a:r>
              <a:rPr kumimoji="0" lang="en-US" altLang="en-US" sz="3600" b="1" i="0" u="sng" strike="noStrike" cap="none" normalizeH="0" baseline="0" dirty="0">
                <a:ln>
                  <a:noFill/>
                </a:ln>
                <a:solidFill>
                  <a:srgbClr val="FF0000"/>
                </a:solidFill>
                <a:effectLst/>
                <a:latin typeface="Garamond" panose="02020404030301010803" pitchFamily="18" charset="0"/>
                <a:ea typeface="Times New Roman" panose="02020603050405020304" pitchFamily="18" charset="0"/>
              </a:rPr>
              <a:t>Wednesday, February </a:t>
            </a:r>
            <a:r>
              <a:rPr lang="en-US" altLang="en-US" sz="3600" b="1" u="sng" dirty="0">
                <a:solidFill>
                  <a:srgbClr val="FF0000"/>
                </a:solidFill>
                <a:latin typeface="Garamond" panose="02020404030301010803" pitchFamily="18" charset="0"/>
                <a:ea typeface="Times New Roman" panose="02020603050405020304" pitchFamily="18" charset="0"/>
              </a:rPr>
              <a:t>26</a:t>
            </a:r>
            <a:r>
              <a:rPr kumimoji="0" lang="en-US" altLang="en-US" sz="3600" b="1" i="0" u="sng" strike="noStrike" cap="none" normalizeH="0" baseline="0" dirty="0">
                <a:ln>
                  <a:noFill/>
                </a:ln>
                <a:solidFill>
                  <a:srgbClr val="FF0000"/>
                </a:solidFill>
                <a:effectLst/>
                <a:latin typeface="Garamond" panose="02020404030301010803" pitchFamily="18" charset="0"/>
                <a:ea typeface="Times New Roman" panose="02020603050405020304" pitchFamily="18" charset="0"/>
              </a:rPr>
              <a:t>th, 2025, at 4:00PM, PST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600" b="1" i="0" u="sng" strike="noStrike" cap="none" normalizeH="0" baseline="0" dirty="0">
              <a:ln>
                <a:noFill/>
              </a:ln>
              <a:solidFill>
                <a:srgbClr val="FF0000"/>
              </a:solidFill>
              <a:effectLst/>
              <a:latin typeface="Garamond" panose="02020404030301010803" pitchFamily="18"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latin typeface="Garamond" panose="02020404030301010803" pitchFamily="18" charset="0"/>
              </a:rPr>
              <a:t>The notification of grant awards will take place in June of 2025.</a:t>
            </a:r>
            <a:endParaRPr kumimoji="0" lang="en-US" altLang="en-US" sz="3200" b="0" i="0" strike="noStrike" cap="none" normalizeH="0" baseline="0" dirty="0">
              <a:ln>
                <a:noFill/>
              </a:ln>
              <a:effectLst/>
              <a:latin typeface="Arial" panose="020B0604020202020204" pitchFamily="34" charset="0"/>
            </a:endParaRPr>
          </a:p>
        </p:txBody>
      </p:sp>
      <p:graphicFrame>
        <p:nvGraphicFramePr>
          <p:cNvPr id="5" name="Table 4">
            <a:extLst>
              <a:ext uri="{FF2B5EF4-FFF2-40B4-BE49-F238E27FC236}">
                <a16:creationId xmlns:a16="http://schemas.microsoft.com/office/drawing/2014/main" id="{4948E2BC-E68F-CA54-CE5C-5AF9757B1D29}"/>
              </a:ext>
            </a:extLst>
          </p:cNvPr>
          <p:cNvGraphicFramePr>
            <a:graphicFrameLocks noGrp="1"/>
          </p:cNvGraphicFramePr>
          <p:nvPr>
            <p:extLst>
              <p:ext uri="{D42A27DB-BD31-4B8C-83A1-F6EECF244321}">
                <p14:modId xmlns:p14="http://schemas.microsoft.com/office/powerpoint/2010/main" val="1113294609"/>
              </p:ext>
            </p:extLst>
          </p:nvPr>
        </p:nvGraphicFramePr>
        <p:xfrm>
          <a:off x="2362200" y="1181102"/>
          <a:ext cx="14097000" cy="6570216"/>
        </p:xfrm>
        <a:graphic>
          <a:graphicData uri="http://schemas.openxmlformats.org/drawingml/2006/table">
            <a:tbl>
              <a:tblPr firstRow="1" firstCol="1" bandRow="1">
                <a:tableStyleId>{5C22544A-7EE6-4342-B048-85BDC9FD1C3A}</a:tableStyleId>
              </a:tblPr>
              <a:tblGrid>
                <a:gridCol w="5136115">
                  <a:extLst>
                    <a:ext uri="{9D8B030D-6E8A-4147-A177-3AD203B41FA5}">
                      <a16:colId xmlns:a16="http://schemas.microsoft.com/office/drawing/2014/main" val="3008547392"/>
                    </a:ext>
                  </a:extLst>
                </a:gridCol>
                <a:gridCol w="8960885">
                  <a:extLst>
                    <a:ext uri="{9D8B030D-6E8A-4147-A177-3AD203B41FA5}">
                      <a16:colId xmlns:a16="http://schemas.microsoft.com/office/drawing/2014/main" val="1535760675"/>
                    </a:ext>
                  </a:extLst>
                </a:gridCol>
              </a:tblGrid>
              <a:tr h="808608">
                <a:tc>
                  <a:txBody>
                    <a:bodyPr/>
                    <a:lstStyle/>
                    <a:p>
                      <a:pPr marL="0" marR="0"/>
                      <a:r>
                        <a:rPr lang="en-US" sz="3200">
                          <a:effectLst/>
                        </a:rPr>
                        <a:t>Pre-Application Opens</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2800" b="0" dirty="0">
                          <a:solidFill>
                            <a:schemeClr val="tx1"/>
                          </a:solidFill>
                          <a:effectLst/>
                        </a:rPr>
                        <a:t>Monday, January 13</a:t>
                      </a:r>
                      <a:r>
                        <a:rPr lang="en-US" sz="2800" b="0" baseline="30000" dirty="0">
                          <a:solidFill>
                            <a:schemeClr val="tx1"/>
                          </a:solidFill>
                          <a:effectLst/>
                        </a:rPr>
                        <a:t>th</a:t>
                      </a:r>
                      <a:r>
                        <a:rPr lang="en-US" sz="2800" b="0" dirty="0">
                          <a:solidFill>
                            <a:schemeClr val="tx1"/>
                          </a:solidFill>
                          <a:effectLst/>
                        </a:rPr>
                        <a:t>, 2025, 8:00 am</a:t>
                      </a:r>
                      <a:endParaRPr lang="en-US" sz="2400" b="0" dirty="0">
                        <a:solidFill>
                          <a:schemeClr val="tx1"/>
                        </a:solidFill>
                        <a:effectLst/>
                      </a:endParaRPr>
                    </a:p>
                    <a:p>
                      <a:pPr marL="0" marR="0"/>
                      <a:r>
                        <a:rPr lang="en-US" sz="2400" dirty="0">
                          <a:effectLst/>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solidFill>
                      <a:srgbClr val="E9EDF4"/>
                    </a:solidFill>
                  </a:tcPr>
                </a:tc>
                <a:extLst>
                  <a:ext uri="{0D108BD9-81ED-4DB2-BD59-A6C34878D82A}">
                    <a16:rowId xmlns:a16="http://schemas.microsoft.com/office/drawing/2014/main" val="2233524196"/>
                  </a:ext>
                </a:extLst>
              </a:tr>
              <a:tr h="808608">
                <a:tc>
                  <a:txBody>
                    <a:bodyPr/>
                    <a:lstStyle/>
                    <a:p>
                      <a:pPr marL="0" marR="0"/>
                      <a:r>
                        <a:rPr lang="en-US" sz="3200">
                          <a:effectLst/>
                        </a:rPr>
                        <a:t>Pre-Application </a:t>
                      </a:r>
                      <a:r>
                        <a:rPr lang="en-US" sz="3200" u="sng">
                          <a:effectLst/>
                        </a:rPr>
                        <a:t>DEADLINE</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2800">
                          <a:effectLst/>
                        </a:rPr>
                        <a:t>Monday, January 27</a:t>
                      </a:r>
                      <a:r>
                        <a:rPr lang="en-US" sz="2800" baseline="30000">
                          <a:effectLst/>
                        </a:rPr>
                        <a:t>th</a:t>
                      </a:r>
                      <a:r>
                        <a:rPr lang="en-US" sz="2800">
                          <a:effectLst/>
                        </a:rPr>
                        <a:t>, 2025, 4:00 pm</a:t>
                      </a:r>
                      <a:endParaRPr lang="en-US" sz="2400">
                        <a:effectLst/>
                      </a:endParaRPr>
                    </a:p>
                    <a:p>
                      <a:pPr marL="0" marR="0"/>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53079230"/>
                  </a:ext>
                </a:extLst>
              </a:tr>
              <a:tr h="1437526">
                <a:tc>
                  <a:txBody>
                    <a:bodyPr/>
                    <a:lstStyle/>
                    <a:p>
                      <a:pPr marL="0" marR="0"/>
                      <a:r>
                        <a:rPr lang="en-US" sz="3200" dirty="0">
                          <a:effectLst/>
                        </a:rPr>
                        <a:t>Pre-Submittal Application Overview Meeting (optional)</a:t>
                      </a:r>
                      <a:endParaRPr lang="en-US" sz="2400" dirty="0">
                        <a:effectLst/>
                      </a:endParaRPr>
                    </a:p>
                    <a:p>
                      <a:pPr marL="0" marR="0"/>
                      <a:r>
                        <a:rPr lang="en-US" sz="3200" dirty="0">
                          <a:effectLst/>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2800" dirty="0">
                          <a:effectLst/>
                        </a:rPr>
                        <a:t>Wednesday, January 29</a:t>
                      </a:r>
                      <a:r>
                        <a:rPr lang="en-US" sz="2800" baseline="30000" dirty="0">
                          <a:effectLst/>
                        </a:rPr>
                        <a:t>th</a:t>
                      </a:r>
                      <a:r>
                        <a:rPr lang="en-US" sz="2800" dirty="0">
                          <a:effectLst/>
                        </a:rPr>
                        <a:t>, 2025, 10 am – 11:30 am</a:t>
                      </a:r>
                      <a:endParaRPr lang="en-US" sz="2400" dirty="0">
                        <a:effectLst/>
                      </a:endParaRPr>
                    </a:p>
                    <a:p>
                      <a:pPr marL="0" marR="0"/>
                      <a:r>
                        <a:rPr lang="en-US" sz="2800" u="sng" dirty="0">
                          <a:effectLst/>
                          <a:hlinkClick r:id="rId5"/>
                        </a:rPr>
                        <a:t>Pre-Submittal Application Overview Meeting Link </a:t>
                      </a:r>
                      <a:r>
                        <a:rPr lang="en-US" sz="2000" u="sng" dirty="0">
                          <a:effectLst/>
                          <a:hlinkClick r:id="rId5"/>
                        </a:rPr>
                        <a:t>(click here)</a:t>
                      </a:r>
                      <a:endParaRPr lang="en-US"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92136113"/>
                  </a:ext>
                </a:extLst>
              </a:tr>
              <a:tr h="0">
                <a:tc>
                  <a:txBody>
                    <a:bodyPr/>
                    <a:lstStyle/>
                    <a:p>
                      <a:pPr marL="0" marR="0"/>
                      <a:r>
                        <a:rPr lang="en-US" sz="3200">
                          <a:effectLst/>
                        </a:rPr>
                        <a:t>Office Hours (optional)</a:t>
                      </a:r>
                      <a:endParaRPr lang="en-US" sz="2400">
                        <a:effectLst/>
                      </a:endParaRPr>
                    </a:p>
                    <a:p>
                      <a:pPr marL="0" marR="0" algn="ctr"/>
                      <a:r>
                        <a:rPr lang="en-US" sz="32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2800" dirty="0">
                          <a:effectLst/>
                        </a:rPr>
                        <a:t>(1) Wednesday, February 5</a:t>
                      </a:r>
                      <a:r>
                        <a:rPr lang="en-US" sz="2800" baseline="30000" dirty="0">
                          <a:effectLst/>
                        </a:rPr>
                        <a:t>th</a:t>
                      </a:r>
                      <a:r>
                        <a:rPr lang="en-US" sz="2800" dirty="0">
                          <a:effectLst/>
                        </a:rPr>
                        <a:t>, 10 am – 12 pm</a:t>
                      </a:r>
                      <a:endParaRPr lang="en-US" sz="2400" dirty="0">
                        <a:effectLst/>
                      </a:endParaRPr>
                    </a:p>
                    <a:p>
                      <a:pPr marL="0" marR="0">
                        <a:spcAft>
                          <a:spcPts val="300"/>
                        </a:spcAft>
                      </a:pPr>
                      <a:r>
                        <a:rPr lang="en-US" sz="2800" u="sng" dirty="0">
                          <a:effectLst/>
                          <a:hlinkClick r:id="rId6"/>
                        </a:rPr>
                        <a:t>Feb 5</a:t>
                      </a:r>
                      <a:r>
                        <a:rPr lang="en-US" sz="2800" u="sng" baseline="30000" dirty="0">
                          <a:effectLst/>
                          <a:hlinkClick r:id="rId6"/>
                        </a:rPr>
                        <a:t>th</a:t>
                      </a:r>
                      <a:r>
                        <a:rPr lang="en-US" sz="2800" u="sng" dirty="0">
                          <a:effectLst/>
                          <a:hlinkClick r:id="rId6"/>
                        </a:rPr>
                        <a:t> Office Hours Meeting Link </a:t>
                      </a:r>
                      <a:r>
                        <a:rPr lang="en-US" sz="2000" u="sng" dirty="0">
                          <a:effectLst/>
                          <a:hlinkClick r:id="rId6"/>
                        </a:rPr>
                        <a:t>(click here)</a:t>
                      </a:r>
                      <a:endParaRPr lang="en-US" sz="2400" dirty="0">
                        <a:effectLst/>
                      </a:endParaRPr>
                    </a:p>
                    <a:p>
                      <a:pPr marL="0" marR="0"/>
                      <a:r>
                        <a:rPr lang="en-US" sz="2800" dirty="0">
                          <a:effectLst/>
                        </a:rPr>
                        <a:t>(2) Tuesday, February 11</a:t>
                      </a:r>
                      <a:r>
                        <a:rPr lang="en-US" sz="2800" baseline="30000" dirty="0">
                          <a:effectLst/>
                        </a:rPr>
                        <a:t>th</a:t>
                      </a:r>
                      <a:r>
                        <a:rPr lang="en-US" sz="2800" dirty="0">
                          <a:effectLst/>
                        </a:rPr>
                        <a:t>, 10 am – 12 pm</a:t>
                      </a:r>
                      <a:endParaRPr lang="en-US" sz="2400" dirty="0">
                        <a:effectLst/>
                      </a:endParaRPr>
                    </a:p>
                    <a:p>
                      <a:pPr marL="0" marR="0">
                        <a:spcAft>
                          <a:spcPts val="300"/>
                        </a:spcAft>
                      </a:pPr>
                      <a:r>
                        <a:rPr lang="en-US" sz="2800" u="sng" dirty="0">
                          <a:effectLst/>
                          <a:hlinkClick r:id="rId7"/>
                        </a:rPr>
                        <a:t>Feb 11</a:t>
                      </a:r>
                      <a:r>
                        <a:rPr lang="en-US" sz="2800" u="sng" baseline="30000" dirty="0">
                          <a:effectLst/>
                          <a:hlinkClick r:id="rId7"/>
                        </a:rPr>
                        <a:t>th</a:t>
                      </a:r>
                      <a:r>
                        <a:rPr lang="en-US" sz="2800" u="sng" dirty="0">
                          <a:effectLst/>
                          <a:hlinkClick r:id="rId7"/>
                        </a:rPr>
                        <a:t> Office Hours Meeting Link </a:t>
                      </a:r>
                      <a:r>
                        <a:rPr lang="en-US" sz="2000" u="sng" dirty="0">
                          <a:effectLst/>
                          <a:hlinkClick r:id="rId7"/>
                        </a:rPr>
                        <a:t>(click here)</a:t>
                      </a:r>
                      <a:endParaRPr lang="en-US" sz="2400" dirty="0">
                        <a:effectLst/>
                      </a:endParaRPr>
                    </a:p>
                    <a:p>
                      <a:pPr marL="0" marR="0"/>
                      <a:r>
                        <a:rPr lang="en-US" sz="2800" dirty="0">
                          <a:effectLst/>
                        </a:rPr>
                        <a:t>(3) Thursday, February 20</a:t>
                      </a:r>
                      <a:r>
                        <a:rPr lang="en-US" sz="2800" baseline="30000" dirty="0">
                          <a:effectLst/>
                        </a:rPr>
                        <a:t>th</a:t>
                      </a:r>
                      <a:r>
                        <a:rPr lang="en-US" sz="2800" dirty="0">
                          <a:effectLst/>
                        </a:rPr>
                        <a:t>, 3 pm - 5 pm</a:t>
                      </a:r>
                      <a:endParaRPr lang="en-US" sz="2400" dirty="0">
                        <a:effectLst/>
                      </a:endParaRPr>
                    </a:p>
                    <a:p>
                      <a:pPr marL="0" marR="0"/>
                      <a:r>
                        <a:rPr lang="en-US" sz="2800" u="sng" dirty="0">
                          <a:effectLst/>
                          <a:hlinkClick r:id="rId8"/>
                        </a:rPr>
                        <a:t>Feb 20</a:t>
                      </a:r>
                      <a:r>
                        <a:rPr lang="en-US" sz="2800" u="sng" baseline="30000" dirty="0">
                          <a:effectLst/>
                          <a:hlinkClick r:id="rId8"/>
                        </a:rPr>
                        <a:t>th</a:t>
                      </a:r>
                      <a:r>
                        <a:rPr lang="en-US" sz="2800" u="sng" dirty="0">
                          <a:effectLst/>
                          <a:hlinkClick r:id="rId8"/>
                        </a:rPr>
                        <a:t> Office Hours Meeting Link </a:t>
                      </a:r>
                      <a:r>
                        <a:rPr lang="en-US" sz="2000" u="sng" dirty="0">
                          <a:effectLst/>
                          <a:hlinkClick r:id="rId8"/>
                        </a:rPr>
                        <a:t>(click here)</a:t>
                      </a:r>
                      <a:endParaRPr lang="en-US" sz="2400" dirty="0">
                        <a:effectLst/>
                      </a:endParaRPr>
                    </a:p>
                    <a:p>
                      <a:pPr marL="0" marR="0" algn="ctr"/>
                      <a:r>
                        <a:rPr lang="en-US" sz="2400" dirty="0">
                          <a:effectLst/>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97016129"/>
                  </a:ext>
                </a:extLst>
              </a:tr>
              <a:tr h="479175">
                <a:tc>
                  <a:txBody>
                    <a:bodyPr/>
                    <a:lstStyle/>
                    <a:p>
                      <a:pPr marL="0" marR="0"/>
                      <a:r>
                        <a:rPr lang="en-US" sz="3200">
                          <a:effectLst/>
                        </a:rPr>
                        <a:t>Full Application </a:t>
                      </a:r>
                      <a:r>
                        <a:rPr lang="en-US" sz="3200" u="sng">
                          <a:effectLst/>
                        </a:rPr>
                        <a:t>CLOSES</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2800" dirty="0">
                          <a:effectLst/>
                        </a:rPr>
                        <a:t>Wednesday, February 26</a:t>
                      </a:r>
                      <a:r>
                        <a:rPr lang="en-US" sz="2800" baseline="30000" dirty="0">
                          <a:effectLst/>
                        </a:rPr>
                        <a:t>th</a:t>
                      </a:r>
                      <a:r>
                        <a:rPr lang="en-US" sz="2800" dirty="0">
                          <a:effectLst/>
                        </a:rPr>
                        <a:t>, 2025, at 4:00 pm</a:t>
                      </a:r>
                      <a:endParaRPr lang="en-US"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60163737"/>
                  </a:ext>
                </a:extLst>
              </a:tr>
            </a:tbl>
          </a:graphicData>
        </a:graphic>
      </p:graphicFrame>
      <p:sp>
        <p:nvSpPr>
          <p:cNvPr id="4" name="Arrow: Right 3">
            <a:extLst>
              <a:ext uri="{FF2B5EF4-FFF2-40B4-BE49-F238E27FC236}">
                <a16:creationId xmlns:a16="http://schemas.microsoft.com/office/drawing/2014/main" id="{B21295D5-308B-450A-9AFE-F5423F92C4E2}"/>
              </a:ext>
            </a:extLst>
          </p:cNvPr>
          <p:cNvSpPr/>
          <p:nvPr/>
        </p:nvSpPr>
        <p:spPr>
          <a:xfrm>
            <a:off x="76200" y="2535682"/>
            <a:ext cx="2286000" cy="1998214"/>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b="1" dirty="0"/>
              <a:t>You are here</a:t>
            </a:r>
          </a:p>
        </p:txBody>
      </p:sp>
    </p:spTree>
    <p:extLst>
      <p:ext uri="{BB962C8B-B14F-4D97-AF65-F5344CB8AC3E}">
        <p14:creationId xmlns:p14="http://schemas.microsoft.com/office/powerpoint/2010/main" val="2352545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5EE2B-D63A-3D85-F127-5260980F5AB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6AE6C5F-65BE-6152-A8A1-9BA6B949AA83}"/>
              </a:ext>
            </a:extLst>
          </p:cNvPr>
          <p:cNvSpPr/>
          <p:nvPr/>
        </p:nvSpPr>
        <p:spPr>
          <a:xfrm>
            <a:off x="0" y="0"/>
            <a:ext cx="18288000" cy="10287000"/>
          </a:xfrm>
          <a:custGeom>
            <a:avLst/>
            <a:gdLst/>
            <a:ahLst/>
            <a:cxnLst/>
            <a:rect l="l" t="t" r="r" b="b"/>
            <a:pathLst>
              <a:path w="18695483" h="18695483">
                <a:moveTo>
                  <a:pt x="0" y="0"/>
                </a:moveTo>
                <a:lnTo>
                  <a:pt x="18695482" y="0"/>
                </a:lnTo>
                <a:lnTo>
                  <a:pt x="18695482" y="18695483"/>
                </a:lnTo>
                <a:lnTo>
                  <a:pt x="0" y="186954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AutoShape 3">
            <a:extLst>
              <a:ext uri="{FF2B5EF4-FFF2-40B4-BE49-F238E27FC236}">
                <a16:creationId xmlns:a16="http://schemas.microsoft.com/office/drawing/2014/main" id="{9F0E98B5-4012-DBAC-938E-D14795024ADB}"/>
              </a:ext>
            </a:extLst>
          </p:cNvPr>
          <p:cNvSpPr/>
          <p:nvPr/>
        </p:nvSpPr>
        <p:spPr>
          <a:xfrm>
            <a:off x="877215" y="1089977"/>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8" name="TextBox 7">
            <a:extLst>
              <a:ext uri="{FF2B5EF4-FFF2-40B4-BE49-F238E27FC236}">
                <a16:creationId xmlns:a16="http://schemas.microsoft.com/office/drawing/2014/main" id="{E48924E0-67BB-2D2E-B5DB-DD9FB9759FCD}"/>
              </a:ext>
            </a:extLst>
          </p:cNvPr>
          <p:cNvSpPr txBox="1"/>
          <p:nvPr/>
        </p:nvSpPr>
        <p:spPr>
          <a:xfrm>
            <a:off x="990600" y="190500"/>
            <a:ext cx="16002000" cy="899477"/>
          </a:xfrm>
          <a:prstGeom prst="rect">
            <a:avLst/>
          </a:prstGeom>
          <a:noFill/>
        </p:spPr>
        <p:txBody>
          <a:bodyPr wrap="square">
            <a:spAutoFit/>
          </a:bodyPr>
          <a:lstStyle/>
          <a:p>
            <a:pPr algn="ctr">
              <a:lnSpc>
                <a:spcPts val="6579"/>
              </a:lnSpc>
              <a:spcBef>
                <a:spcPct val="0"/>
              </a:spcBef>
            </a:pPr>
            <a:r>
              <a:rPr lang="en-US" sz="4800" b="1" dirty="0">
                <a:solidFill>
                  <a:srgbClr val="000000"/>
                </a:solidFill>
                <a:latin typeface="Poppins Bold"/>
                <a:ea typeface="Poppins Bold"/>
                <a:cs typeface="Poppins Bold"/>
                <a:sym typeface="Poppins Bold"/>
              </a:rPr>
              <a:t>Is my agency ready for the Outside Agency Grant?</a:t>
            </a:r>
          </a:p>
        </p:txBody>
      </p:sp>
      <p:sp>
        <p:nvSpPr>
          <p:cNvPr id="9" name="TextBox 8">
            <a:extLst>
              <a:ext uri="{FF2B5EF4-FFF2-40B4-BE49-F238E27FC236}">
                <a16:creationId xmlns:a16="http://schemas.microsoft.com/office/drawing/2014/main" id="{C22002E6-FAD0-9529-5857-777A87D45ADA}"/>
              </a:ext>
            </a:extLst>
          </p:cNvPr>
          <p:cNvSpPr txBox="1"/>
          <p:nvPr/>
        </p:nvSpPr>
        <p:spPr>
          <a:xfrm>
            <a:off x="877215" y="1166069"/>
            <a:ext cx="16648785" cy="8679299"/>
          </a:xfrm>
          <a:prstGeom prst="rect">
            <a:avLst/>
          </a:prstGeom>
          <a:noFill/>
        </p:spPr>
        <p:txBody>
          <a:bodyPr wrap="square" rtlCol="0">
            <a:spAutoFit/>
          </a:bodyPr>
          <a:lstStyle/>
          <a:p>
            <a:pPr algn="ctr"/>
            <a:r>
              <a:rPr lang="en-US" sz="3200" b="1" u="sng" dirty="0"/>
              <a:t>There are several administrative burdens that being awarded the OAG will place on your agency. Consider the following with your team as you make the decision to proceed:</a:t>
            </a:r>
          </a:p>
          <a:p>
            <a:pPr marL="342900" indent="-342900" algn="l">
              <a:buFont typeface="+mj-lt"/>
              <a:buAutoNum type="arabicPeriod"/>
            </a:pPr>
            <a:r>
              <a:rPr lang="en-US" sz="2800" b="0" i="0" dirty="0">
                <a:solidFill>
                  <a:srgbClr val="000000"/>
                </a:solidFill>
                <a:effectLst/>
              </a:rPr>
              <a:t>Recipient</a:t>
            </a:r>
            <a:r>
              <a:rPr lang="en-US" sz="2800" dirty="0">
                <a:solidFill>
                  <a:srgbClr val="000000"/>
                </a:solidFill>
              </a:rPr>
              <a:t> must o</a:t>
            </a:r>
            <a:r>
              <a:rPr lang="en-US" sz="2800" b="0" i="0" dirty="0">
                <a:solidFill>
                  <a:srgbClr val="000000"/>
                </a:solidFill>
                <a:effectLst/>
              </a:rPr>
              <a:t>btain and maintain all federal, state, and local licenses, and permits (including professional certifications, as necessary) to operate the Project;</a:t>
            </a:r>
          </a:p>
          <a:p>
            <a:pPr marL="342900" indent="-342900">
              <a:buFont typeface="+mj-lt"/>
              <a:buAutoNum type="arabicPeriod"/>
            </a:pPr>
            <a:r>
              <a:rPr lang="en-US" sz="2800" dirty="0">
                <a:solidFill>
                  <a:srgbClr val="000000"/>
                </a:solidFill>
              </a:rPr>
              <a:t>Recipient must </a:t>
            </a:r>
            <a:r>
              <a:rPr lang="en-US" sz="2800" b="0" i="0" dirty="0">
                <a:solidFill>
                  <a:srgbClr val="000000"/>
                </a:solidFill>
                <a:effectLst/>
              </a:rPr>
              <a:t>Carry or provide Comprehensive Liability Insurance, including professional malpractice insurance where appropriate, as well as Comprehensive Fire and Hazard Insurance covering the full replacement costs of the Program where applicable;</a:t>
            </a:r>
          </a:p>
          <a:p>
            <a:pPr marL="914400" lvl="1" indent="-457200">
              <a:buFont typeface="+mj-lt"/>
              <a:buAutoNum type="alphaUcPeriod"/>
            </a:pPr>
            <a:r>
              <a:rPr lang="en-US" sz="2800" b="0" i="0" dirty="0">
                <a:solidFill>
                  <a:srgbClr val="000000"/>
                </a:solidFill>
                <a:effectLst/>
              </a:rPr>
              <a:t>If recipient uses a vehicle in providing the services, the Recipient shall carry or provide Comprehensive Automobile Liability Insurance covering bodily injury and property damage, with minimum coverage as follows:</a:t>
            </a:r>
          </a:p>
          <a:p>
            <a:pPr marL="1257300" lvl="2" indent="-342900">
              <a:buFont typeface="Arial" panose="020B0604020202020204" pitchFamily="34" charset="0"/>
              <a:buChar char="•"/>
            </a:pPr>
            <a:r>
              <a:rPr lang="en-US" sz="2800" b="0" i="0" dirty="0">
                <a:solidFill>
                  <a:srgbClr val="000000"/>
                </a:solidFill>
                <a:effectLst/>
              </a:rPr>
              <a:t>Bodily Injuries: $1,000,000 each person; $1,000,000 each occurrence</a:t>
            </a:r>
          </a:p>
          <a:p>
            <a:pPr marL="1257300" lvl="2" indent="-342900">
              <a:buFont typeface="Arial" panose="020B0604020202020204" pitchFamily="34" charset="0"/>
              <a:buChar char="•"/>
            </a:pPr>
            <a:r>
              <a:rPr lang="en-US" sz="2800" b="0" i="0" dirty="0">
                <a:solidFill>
                  <a:srgbClr val="000000"/>
                </a:solidFill>
                <a:effectLst/>
              </a:rPr>
              <a:t>Property Damage: $1,000,000 each person; $1,000,000 each occurrence;</a:t>
            </a:r>
          </a:p>
          <a:p>
            <a:pPr marL="457200" indent="-457200">
              <a:buFont typeface="+mj-lt"/>
              <a:buAutoNum type="arabicPeriod"/>
            </a:pPr>
            <a:r>
              <a:rPr lang="en-US" sz="2800" b="0" i="0" dirty="0">
                <a:solidFill>
                  <a:srgbClr val="000000"/>
                </a:solidFill>
                <a:effectLst/>
              </a:rPr>
              <a:t>Recipient must avoid all activities or appearances of conflict of interest, namely: no officer, agent, consultant, or employee of Recipient may use her/his position to secure or grant any unwarranted privilege, preference, exemption, or advantage for her/himself, any member of her/his household, any business in which s/he has a financial interest. This prohibition particularly applies to the awarding or execution of any contract, subcontract, or agreement with respect thereto, or the proceeds thereof, either for her/himself or for those whom s/he has family or business ties, during her/his tenure or for one year thereafter, for any work to be performed pursuant to this Project;</a:t>
            </a:r>
          </a:p>
          <a:p>
            <a:pPr algn="l"/>
            <a:endParaRPr lang="en-US" dirty="0"/>
          </a:p>
        </p:txBody>
      </p:sp>
    </p:spTree>
    <p:extLst>
      <p:ext uri="{BB962C8B-B14F-4D97-AF65-F5344CB8AC3E}">
        <p14:creationId xmlns:p14="http://schemas.microsoft.com/office/powerpoint/2010/main" val="2764502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695483" h="18695483">
                <a:moveTo>
                  <a:pt x="0" y="0"/>
                </a:moveTo>
                <a:lnTo>
                  <a:pt x="18695482" y="0"/>
                </a:lnTo>
                <a:lnTo>
                  <a:pt x="18695482" y="18695483"/>
                </a:lnTo>
                <a:lnTo>
                  <a:pt x="0" y="186954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AutoShape 3"/>
          <p:cNvSpPr/>
          <p:nvPr/>
        </p:nvSpPr>
        <p:spPr>
          <a:xfrm>
            <a:off x="877215" y="1089977"/>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8" name="TextBox 7">
            <a:extLst>
              <a:ext uri="{FF2B5EF4-FFF2-40B4-BE49-F238E27FC236}">
                <a16:creationId xmlns:a16="http://schemas.microsoft.com/office/drawing/2014/main" id="{6116EAFD-8E79-981B-EB8D-25ACE7453608}"/>
              </a:ext>
            </a:extLst>
          </p:cNvPr>
          <p:cNvSpPr txBox="1"/>
          <p:nvPr/>
        </p:nvSpPr>
        <p:spPr>
          <a:xfrm>
            <a:off x="990600" y="190500"/>
            <a:ext cx="16002000" cy="899477"/>
          </a:xfrm>
          <a:prstGeom prst="rect">
            <a:avLst/>
          </a:prstGeom>
          <a:noFill/>
        </p:spPr>
        <p:txBody>
          <a:bodyPr wrap="square">
            <a:spAutoFit/>
          </a:bodyPr>
          <a:lstStyle/>
          <a:p>
            <a:pPr algn="ctr">
              <a:lnSpc>
                <a:spcPts val="6579"/>
              </a:lnSpc>
              <a:spcBef>
                <a:spcPct val="0"/>
              </a:spcBef>
            </a:pPr>
            <a:r>
              <a:rPr lang="en-US" sz="4800" b="1" dirty="0">
                <a:solidFill>
                  <a:srgbClr val="000000"/>
                </a:solidFill>
                <a:latin typeface="Poppins Bold"/>
                <a:ea typeface="Poppins Bold"/>
                <a:cs typeface="Poppins Bold"/>
                <a:sym typeface="Poppins Bold"/>
              </a:rPr>
              <a:t>Is my agency ready for the Outside Agency Grant?</a:t>
            </a:r>
          </a:p>
        </p:txBody>
      </p:sp>
      <p:sp>
        <p:nvSpPr>
          <p:cNvPr id="9" name="TextBox 8">
            <a:extLst>
              <a:ext uri="{FF2B5EF4-FFF2-40B4-BE49-F238E27FC236}">
                <a16:creationId xmlns:a16="http://schemas.microsoft.com/office/drawing/2014/main" id="{85E6C715-C7E5-8619-A397-EC210CD3FEF7}"/>
              </a:ext>
            </a:extLst>
          </p:cNvPr>
          <p:cNvSpPr txBox="1"/>
          <p:nvPr/>
        </p:nvSpPr>
        <p:spPr>
          <a:xfrm>
            <a:off x="877215" y="1166069"/>
            <a:ext cx="16648785" cy="8586966"/>
          </a:xfrm>
          <a:prstGeom prst="rect">
            <a:avLst/>
          </a:prstGeom>
          <a:noFill/>
        </p:spPr>
        <p:txBody>
          <a:bodyPr wrap="square" rtlCol="0">
            <a:spAutoFit/>
          </a:bodyPr>
          <a:lstStyle/>
          <a:p>
            <a:pPr algn="ctr"/>
            <a:r>
              <a:rPr lang="en-US" sz="2400" b="1" u="sng" dirty="0"/>
              <a:t>There are several administrative burdens that being awarded the OAG will place on your agency. Consider the following with your team as you make the decision to proceed:</a:t>
            </a:r>
          </a:p>
          <a:p>
            <a:pPr marL="457200" indent="-457200" algn="l">
              <a:buFont typeface="+mj-lt"/>
              <a:buAutoNum type="arabicPeriod" startAt="4"/>
            </a:pPr>
            <a:r>
              <a:rPr lang="en-US" sz="2800" b="0" i="0" dirty="0">
                <a:solidFill>
                  <a:srgbClr val="000000"/>
                </a:solidFill>
                <a:effectLst/>
              </a:rPr>
              <a:t>Recipient shall record all costs of the Program by budget line items, supported by adequate source documentation (including checks, payrolls, time records, invoices, contracts, vouchers, orders, and other accounting documents evidencing the propriety of all costs) in a ledger separate from all other revenue sources; and the Recipient shall make these financial records available to County staff for audit whenever requested.</a:t>
            </a:r>
          </a:p>
          <a:p>
            <a:pPr marL="914400" lvl="1" indent="-457200">
              <a:buFont typeface="+mj-lt"/>
              <a:buAutoNum type="alphaUcPeriod"/>
            </a:pPr>
            <a:r>
              <a:rPr lang="en-US" sz="2800" dirty="0">
                <a:solidFill>
                  <a:srgbClr val="000000"/>
                </a:solidFill>
              </a:rPr>
              <a:t>To meet fiscal requirements, r</a:t>
            </a:r>
            <a:r>
              <a:rPr lang="en-US" sz="2800" b="0" i="0" dirty="0">
                <a:solidFill>
                  <a:srgbClr val="000000"/>
                </a:solidFill>
                <a:effectLst/>
              </a:rPr>
              <a:t>ecipient agencies must have:</a:t>
            </a:r>
          </a:p>
          <a:p>
            <a:pPr marL="1371600" lvl="2" indent="-457200">
              <a:buFont typeface="Arial" panose="020B0604020202020204" pitchFamily="34" charset="0"/>
              <a:buChar char="•"/>
            </a:pPr>
            <a:r>
              <a:rPr lang="en-US" sz="2800" b="0" i="0" dirty="0">
                <a:solidFill>
                  <a:srgbClr val="000000"/>
                </a:solidFill>
                <a:effectLst/>
              </a:rPr>
              <a:t>Adequate accounting records that provide reliable, complete and up-to-date information about sources and uses of funds, including retention of “source documentation” (receipts, invoices, etc.) for all financial transactions;</a:t>
            </a:r>
          </a:p>
          <a:p>
            <a:pPr marL="1371600" lvl="2" indent="-457200">
              <a:buFont typeface="Arial" panose="020B0604020202020204" pitchFamily="34" charset="0"/>
              <a:buChar char="•"/>
            </a:pPr>
            <a:r>
              <a:rPr lang="en-US" sz="2800" b="0" i="0" dirty="0">
                <a:solidFill>
                  <a:srgbClr val="000000"/>
                </a:solidFill>
                <a:effectLst/>
              </a:rPr>
              <a:t>Adequate internal controls that warrant against misuse of funds or unallowable expenditures;</a:t>
            </a:r>
          </a:p>
          <a:p>
            <a:pPr marL="1371600" lvl="2" indent="-457200">
              <a:buFont typeface="Arial" panose="020B0604020202020204" pitchFamily="34" charset="0"/>
              <a:buChar char="•"/>
            </a:pPr>
            <a:r>
              <a:rPr lang="en-US" sz="2800" b="0" i="0" dirty="0">
                <a:solidFill>
                  <a:srgbClr val="000000"/>
                </a:solidFill>
                <a:effectLst/>
              </a:rPr>
              <a:t>Bank account in the name of the agency; and</a:t>
            </a:r>
          </a:p>
          <a:p>
            <a:pPr marL="1371600" lvl="2" indent="-457200">
              <a:buFont typeface="Arial" panose="020B0604020202020204" pitchFamily="34" charset="0"/>
              <a:buChar char="•"/>
            </a:pPr>
            <a:r>
              <a:rPr lang="en-US" sz="2800" b="0" i="0" dirty="0">
                <a:solidFill>
                  <a:srgbClr val="000000"/>
                </a:solidFill>
                <a:effectLst/>
              </a:rPr>
              <a:t>All checks made payable to any Board Member or the Executive Director (reimbursements, mileage, payroll, etc.) must be signed by two authorized persons.</a:t>
            </a:r>
          </a:p>
          <a:p>
            <a:pPr algn="l">
              <a:buFont typeface="+mj-lt"/>
              <a:buAutoNum type="arabicPeriod" startAt="4"/>
            </a:pPr>
            <a:r>
              <a:rPr lang="en-US" sz="2800" b="0" i="0" dirty="0">
                <a:solidFill>
                  <a:srgbClr val="000000"/>
                </a:solidFill>
                <a:effectLst/>
              </a:rPr>
              <a:t> Recipient must plan on meeting all requirements regarding Reimbursement Guidelines materials and trainings.</a:t>
            </a:r>
          </a:p>
          <a:p>
            <a:pPr algn="l">
              <a:buFont typeface="+mj-lt"/>
              <a:buAutoNum type="arabicPeriod" startAt="4"/>
            </a:pPr>
            <a:r>
              <a:rPr lang="en-US" sz="2800" dirty="0">
                <a:solidFill>
                  <a:srgbClr val="000000"/>
                </a:solidFill>
              </a:rPr>
              <a:t> Recipients are required to respond to OAG staff inquiries or request for information by due dates given. </a:t>
            </a:r>
          </a:p>
          <a:p>
            <a:pPr algn="l">
              <a:buFont typeface="+mj-lt"/>
              <a:buAutoNum type="arabicPeriod" startAt="4"/>
            </a:pPr>
            <a:r>
              <a:rPr lang="en-US" sz="2800" b="0" i="0" dirty="0">
                <a:solidFill>
                  <a:srgbClr val="000000"/>
                </a:solidFill>
                <a:effectLst/>
              </a:rPr>
              <a:t> Recipients should have three months of program oper</a:t>
            </a:r>
            <a:r>
              <a:rPr lang="en-US" sz="2800" dirty="0">
                <a:solidFill>
                  <a:srgbClr val="000000"/>
                </a:solidFill>
              </a:rPr>
              <a:t>ating costs in reserve, as reimbursement of funds can take 30 days after recipient of appropriate documentation. There may also be delays in reimbursement at the beginning of the grant period due to the administrative task of the award set up process</a:t>
            </a:r>
            <a:r>
              <a:rPr lang="en-US" sz="2000" dirty="0">
                <a:solidFill>
                  <a:srgbClr val="000000"/>
                </a:solidFill>
              </a:rPr>
              <a:t>. </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E4BA5-6C0B-92BD-287D-492EE8C2689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7039D6-E72D-FB4E-F3BE-5E67E49D504F}"/>
              </a:ext>
            </a:extLst>
          </p:cNvPr>
          <p:cNvSpPr/>
          <p:nvPr/>
        </p:nvSpPr>
        <p:spPr>
          <a:xfrm>
            <a:off x="1" y="-1"/>
            <a:ext cx="18288000" cy="10287001"/>
          </a:xfrm>
          <a:custGeom>
            <a:avLst/>
            <a:gdLst/>
            <a:ahLst/>
            <a:cxnLst/>
            <a:rect l="l" t="t" r="r" b="b"/>
            <a:pathLst>
              <a:path w="18695483" h="18695483">
                <a:moveTo>
                  <a:pt x="0" y="0"/>
                </a:moveTo>
                <a:lnTo>
                  <a:pt x="18695482" y="0"/>
                </a:lnTo>
                <a:lnTo>
                  <a:pt x="18695482" y="18695483"/>
                </a:lnTo>
                <a:lnTo>
                  <a:pt x="0" y="18695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a:extLst>
              <a:ext uri="{FF2B5EF4-FFF2-40B4-BE49-F238E27FC236}">
                <a16:creationId xmlns:a16="http://schemas.microsoft.com/office/drawing/2014/main" id="{1E2BFBF5-C81D-457C-C34C-FECEC76D9233}"/>
              </a:ext>
            </a:extLst>
          </p:cNvPr>
          <p:cNvSpPr/>
          <p:nvPr/>
        </p:nvSpPr>
        <p:spPr>
          <a:xfrm>
            <a:off x="877215" y="729794"/>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Freeform 4">
            <a:extLst>
              <a:ext uri="{FF2B5EF4-FFF2-40B4-BE49-F238E27FC236}">
                <a16:creationId xmlns:a16="http://schemas.microsoft.com/office/drawing/2014/main" id="{85128B49-CBE3-9220-8090-0877F48387EA}"/>
              </a:ext>
            </a:extLst>
          </p:cNvPr>
          <p:cNvSpPr/>
          <p:nvPr/>
        </p:nvSpPr>
        <p:spPr>
          <a:xfrm>
            <a:off x="6308442" y="-114298"/>
            <a:ext cx="12455391" cy="10401298"/>
          </a:xfrm>
          <a:custGeom>
            <a:avLst/>
            <a:gdLst/>
            <a:ahLst/>
            <a:cxnLst/>
            <a:rect l="l" t="t" r="r" b="b"/>
            <a:pathLst>
              <a:path w="12455391" h="13221046">
                <a:moveTo>
                  <a:pt x="0" y="0"/>
                </a:moveTo>
                <a:lnTo>
                  <a:pt x="12455391" y="0"/>
                </a:lnTo>
                <a:lnTo>
                  <a:pt x="12455391" y="13221046"/>
                </a:lnTo>
                <a:lnTo>
                  <a:pt x="0" y="13221046"/>
                </a:lnTo>
                <a:lnTo>
                  <a:pt x="0" y="0"/>
                </a:lnTo>
                <a:close/>
              </a:path>
            </a:pathLst>
          </a:custGeom>
          <a:blipFill>
            <a:blip r:embed="rId4">
              <a:alphaModFix amt="27000"/>
            </a:blip>
            <a:stretch>
              <a:fillRect l="-201" t="-3502" b="-14496"/>
            </a:stretch>
          </a:blipFill>
        </p:spPr>
        <p:txBody>
          <a:bodyPr/>
          <a:lstStyle/>
          <a:p>
            <a:endParaRPr lang="en-US"/>
          </a:p>
        </p:txBody>
      </p:sp>
      <p:sp>
        <p:nvSpPr>
          <p:cNvPr id="6" name="TextBox 6">
            <a:extLst>
              <a:ext uri="{FF2B5EF4-FFF2-40B4-BE49-F238E27FC236}">
                <a16:creationId xmlns:a16="http://schemas.microsoft.com/office/drawing/2014/main" id="{596B684F-8962-DC2C-2753-664A34862866}"/>
              </a:ext>
            </a:extLst>
          </p:cNvPr>
          <p:cNvSpPr txBox="1"/>
          <p:nvPr/>
        </p:nvSpPr>
        <p:spPr>
          <a:xfrm>
            <a:off x="877215" y="945800"/>
            <a:ext cx="16400677" cy="810478"/>
          </a:xfrm>
          <a:prstGeom prst="rect">
            <a:avLst/>
          </a:prstGeom>
        </p:spPr>
        <p:txBody>
          <a:bodyPr wrap="square" lIns="0" tIns="0" rIns="0" bIns="0" rtlCol="0" anchor="t">
            <a:spAutoFit/>
          </a:bodyPr>
          <a:lstStyle/>
          <a:p>
            <a:pPr algn="ctr">
              <a:lnSpc>
                <a:spcPts val="5980"/>
              </a:lnSpc>
            </a:pPr>
            <a:r>
              <a:rPr lang="en-US" sz="6500" dirty="0">
                <a:solidFill>
                  <a:srgbClr val="000000"/>
                </a:solidFill>
                <a:latin typeface="Poppins"/>
                <a:ea typeface="Poppins"/>
                <a:cs typeface="Poppins"/>
                <a:sym typeface="Poppins"/>
              </a:rPr>
              <a:t>With those requirements in mind...</a:t>
            </a:r>
          </a:p>
        </p:txBody>
      </p:sp>
      <p:sp>
        <p:nvSpPr>
          <p:cNvPr id="7" name="TextBox 7">
            <a:extLst>
              <a:ext uri="{FF2B5EF4-FFF2-40B4-BE49-F238E27FC236}">
                <a16:creationId xmlns:a16="http://schemas.microsoft.com/office/drawing/2014/main" id="{E18EAC9D-0912-5402-8D86-F5134664FEEB}"/>
              </a:ext>
            </a:extLst>
          </p:cNvPr>
          <p:cNvSpPr txBox="1"/>
          <p:nvPr/>
        </p:nvSpPr>
        <p:spPr>
          <a:xfrm>
            <a:off x="877215" y="6299079"/>
            <a:ext cx="16002000" cy="1975990"/>
          </a:xfrm>
          <a:prstGeom prst="rect">
            <a:avLst/>
          </a:prstGeom>
        </p:spPr>
        <p:txBody>
          <a:bodyPr wrap="square" lIns="0" tIns="0" rIns="0" bIns="0" rtlCol="0" anchor="t">
            <a:spAutoFit/>
          </a:bodyPr>
          <a:lstStyle/>
          <a:p>
            <a:pPr marL="604518" lvl="1" indent="-302259">
              <a:lnSpc>
                <a:spcPts val="3919"/>
              </a:lnSpc>
              <a:buFont typeface="Arial"/>
              <a:buChar char="•"/>
            </a:pPr>
            <a:endParaRPr lang="en-US" sz="3600" dirty="0">
              <a:solidFill>
                <a:srgbClr val="000000"/>
              </a:solidFill>
              <a:latin typeface="Poppins"/>
              <a:ea typeface="Poppins"/>
              <a:cs typeface="Poppins"/>
              <a:sym typeface="Poppins"/>
            </a:endParaRPr>
          </a:p>
          <a:p>
            <a:pPr marL="302259" lvl="1">
              <a:lnSpc>
                <a:spcPts val="3919"/>
              </a:lnSpc>
            </a:pPr>
            <a:endParaRPr lang="en-US" sz="3600" dirty="0">
              <a:solidFill>
                <a:srgbClr val="000000"/>
              </a:solidFill>
              <a:latin typeface="Poppins"/>
              <a:ea typeface="Poppins"/>
              <a:cs typeface="Poppins"/>
              <a:sym typeface="Poppins"/>
            </a:endParaRPr>
          </a:p>
          <a:p>
            <a:pPr algn="l">
              <a:lnSpc>
                <a:spcPts val="3919"/>
              </a:lnSpc>
            </a:pPr>
            <a:endParaRPr lang="en-US" sz="2799" b="1" dirty="0">
              <a:solidFill>
                <a:srgbClr val="000000"/>
              </a:solidFill>
              <a:latin typeface="Poppins Bold"/>
              <a:ea typeface="Poppins Bold"/>
              <a:cs typeface="Poppins Bold"/>
              <a:sym typeface="Poppins Bold"/>
            </a:endParaRPr>
          </a:p>
          <a:p>
            <a:pPr algn="l">
              <a:lnSpc>
                <a:spcPts val="3919"/>
              </a:lnSpc>
            </a:pPr>
            <a:endParaRPr lang="en-US" sz="2799" b="1" dirty="0">
              <a:solidFill>
                <a:srgbClr val="000000"/>
              </a:solidFill>
              <a:latin typeface="Poppins Bold"/>
              <a:ea typeface="Poppins Bold"/>
              <a:cs typeface="Poppins Bold"/>
              <a:sym typeface="Poppins Bold"/>
            </a:endParaRPr>
          </a:p>
        </p:txBody>
      </p:sp>
      <p:sp>
        <p:nvSpPr>
          <p:cNvPr id="5" name="TextBox 4">
            <a:extLst>
              <a:ext uri="{FF2B5EF4-FFF2-40B4-BE49-F238E27FC236}">
                <a16:creationId xmlns:a16="http://schemas.microsoft.com/office/drawing/2014/main" id="{19DA233F-974B-AB81-0D4A-2DA44468D878}"/>
              </a:ext>
            </a:extLst>
          </p:cNvPr>
          <p:cNvSpPr txBox="1"/>
          <p:nvPr/>
        </p:nvSpPr>
        <p:spPr>
          <a:xfrm>
            <a:off x="877215" y="1968819"/>
            <a:ext cx="16267785" cy="7478970"/>
          </a:xfrm>
          <a:prstGeom prst="rect">
            <a:avLst/>
          </a:prstGeom>
          <a:noFill/>
        </p:spPr>
        <p:txBody>
          <a:bodyPr wrap="square" rtlCol="0">
            <a:spAutoFit/>
          </a:bodyPr>
          <a:lstStyle/>
          <a:p>
            <a:r>
              <a:rPr lang="en-US" sz="4800" dirty="0"/>
              <a:t>Please note that a majority of OAG historical recipients have been small organizations with limited funding and staff, who have not only been able to meet the requirements with their limited capacities but been able to use the funding to create long-lasting change in our community.</a:t>
            </a:r>
          </a:p>
          <a:p>
            <a:endParaRPr lang="en-US" sz="4800" dirty="0"/>
          </a:p>
          <a:p>
            <a:r>
              <a:rPr lang="en-US" sz="4800" dirty="0"/>
              <a:t>We encourage all eligible organizations, from large organizations with many years of grant experience to their name, to smaller organizations, who are looking to gain experience with grant writing and management, to apply. </a:t>
            </a:r>
          </a:p>
        </p:txBody>
      </p:sp>
    </p:spTree>
    <p:extLst>
      <p:ext uri="{BB962C8B-B14F-4D97-AF65-F5344CB8AC3E}">
        <p14:creationId xmlns:p14="http://schemas.microsoft.com/office/powerpoint/2010/main" val="2215134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00F2B-E1E8-8A8C-44CD-A2EC1B18983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FE101CE-6FF1-73F8-D9B5-0F98B07816F7}"/>
              </a:ext>
            </a:extLst>
          </p:cNvPr>
          <p:cNvSpPr/>
          <p:nvPr/>
        </p:nvSpPr>
        <p:spPr>
          <a:xfrm>
            <a:off x="1" y="-1"/>
            <a:ext cx="18288000" cy="10287001"/>
          </a:xfrm>
          <a:custGeom>
            <a:avLst/>
            <a:gdLst/>
            <a:ahLst/>
            <a:cxnLst/>
            <a:rect l="l" t="t" r="r" b="b"/>
            <a:pathLst>
              <a:path w="18695483" h="18695483">
                <a:moveTo>
                  <a:pt x="0" y="0"/>
                </a:moveTo>
                <a:lnTo>
                  <a:pt x="18695482" y="0"/>
                </a:lnTo>
                <a:lnTo>
                  <a:pt x="18695482" y="18695483"/>
                </a:lnTo>
                <a:lnTo>
                  <a:pt x="0" y="18695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a:extLst>
              <a:ext uri="{FF2B5EF4-FFF2-40B4-BE49-F238E27FC236}">
                <a16:creationId xmlns:a16="http://schemas.microsoft.com/office/drawing/2014/main" id="{85BBD951-FAA0-4036-A49E-10B5D41E4556}"/>
              </a:ext>
            </a:extLst>
          </p:cNvPr>
          <p:cNvSpPr/>
          <p:nvPr/>
        </p:nvSpPr>
        <p:spPr>
          <a:xfrm>
            <a:off x="877215" y="729794"/>
            <a:ext cx="1653357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Freeform 4">
            <a:extLst>
              <a:ext uri="{FF2B5EF4-FFF2-40B4-BE49-F238E27FC236}">
                <a16:creationId xmlns:a16="http://schemas.microsoft.com/office/drawing/2014/main" id="{446CEE41-0E28-14FD-44DA-65D8E7BCE471}"/>
              </a:ext>
            </a:extLst>
          </p:cNvPr>
          <p:cNvSpPr/>
          <p:nvPr/>
        </p:nvSpPr>
        <p:spPr>
          <a:xfrm>
            <a:off x="6308442" y="-114298"/>
            <a:ext cx="12455391" cy="10401298"/>
          </a:xfrm>
          <a:custGeom>
            <a:avLst/>
            <a:gdLst/>
            <a:ahLst/>
            <a:cxnLst/>
            <a:rect l="l" t="t" r="r" b="b"/>
            <a:pathLst>
              <a:path w="12455391" h="13221046">
                <a:moveTo>
                  <a:pt x="0" y="0"/>
                </a:moveTo>
                <a:lnTo>
                  <a:pt x="12455391" y="0"/>
                </a:lnTo>
                <a:lnTo>
                  <a:pt x="12455391" y="13221046"/>
                </a:lnTo>
                <a:lnTo>
                  <a:pt x="0" y="13221046"/>
                </a:lnTo>
                <a:lnTo>
                  <a:pt x="0" y="0"/>
                </a:lnTo>
                <a:close/>
              </a:path>
            </a:pathLst>
          </a:custGeom>
          <a:blipFill>
            <a:blip r:embed="rId4">
              <a:alphaModFix amt="27000"/>
            </a:blip>
            <a:stretch>
              <a:fillRect l="-201" t="-3502" b="-14496"/>
            </a:stretch>
          </a:blipFill>
        </p:spPr>
        <p:txBody>
          <a:bodyPr/>
          <a:lstStyle/>
          <a:p>
            <a:endParaRPr lang="en-US"/>
          </a:p>
        </p:txBody>
      </p:sp>
      <p:sp>
        <p:nvSpPr>
          <p:cNvPr id="6" name="TextBox 6">
            <a:extLst>
              <a:ext uri="{FF2B5EF4-FFF2-40B4-BE49-F238E27FC236}">
                <a16:creationId xmlns:a16="http://schemas.microsoft.com/office/drawing/2014/main" id="{9CB06BD2-E075-D623-F1F8-EFC56B8FA07D}"/>
              </a:ext>
            </a:extLst>
          </p:cNvPr>
          <p:cNvSpPr txBox="1"/>
          <p:nvPr/>
        </p:nvSpPr>
        <p:spPr>
          <a:xfrm>
            <a:off x="877215" y="945800"/>
            <a:ext cx="16400677" cy="1579920"/>
          </a:xfrm>
          <a:prstGeom prst="rect">
            <a:avLst/>
          </a:prstGeom>
        </p:spPr>
        <p:txBody>
          <a:bodyPr wrap="square" lIns="0" tIns="0" rIns="0" bIns="0" rtlCol="0" anchor="t">
            <a:spAutoFit/>
          </a:bodyPr>
          <a:lstStyle/>
          <a:p>
            <a:pPr algn="ctr">
              <a:lnSpc>
                <a:spcPts val="5980"/>
              </a:lnSpc>
            </a:pPr>
            <a:r>
              <a:rPr lang="en-US" sz="6500" dirty="0">
                <a:solidFill>
                  <a:srgbClr val="000000"/>
                </a:solidFill>
                <a:latin typeface="Poppins"/>
                <a:ea typeface="Poppins"/>
                <a:cs typeface="Poppins"/>
                <a:sym typeface="Poppins"/>
              </a:rPr>
              <a:t>OAG Application Changes for the 25/26 Grant Year</a:t>
            </a:r>
          </a:p>
        </p:txBody>
      </p:sp>
      <p:sp>
        <p:nvSpPr>
          <p:cNvPr id="7" name="TextBox 7">
            <a:extLst>
              <a:ext uri="{FF2B5EF4-FFF2-40B4-BE49-F238E27FC236}">
                <a16:creationId xmlns:a16="http://schemas.microsoft.com/office/drawing/2014/main" id="{AFE13B0C-281C-1A1C-8CD2-D081F3B3C8B0}"/>
              </a:ext>
            </a:extLst>
          </p:cNvPr>
          <p:cNvSpPr txBox="1"/>
          <p:nvPr/>
        </p:nvSpPr>
        <p:spPr>
          <a:xfrm>
            <a:off x="877215" y="6299079"/>
            <a:ext cx="16002000" cy="1975990"/>
          </a:xfrm>
          <a:prstGeom prst="rect">
            <a:avLst/>
          </a:prstGeom>
        </p:spPr>
        <p:txBody>
          <a:bodyPr wrap="square" lIns="0" tIns="0" rIns="0" bIns="0" rtlCol="0" anchor="t">
            <a:spAutoFit/>
          </a:bodyPr>
          <a:lstStyle/>
          <a:p>
            <a:pPr marL="604518" lvl="1" indent="-302259">
              <a:lnSpc>
                <a:spcPts val="3919"/>
              </a:lnSpc>
              <a:buFont typeface="Arial"/>
              <a:buChar char="•"/>
            </a:pPr>
            <a:endParaRPr lang="en-US" sz="3600" dirty="0">
              <a:solidFill>
                <a:srgbClr val="000000"/>
              </a:solidFill>
              <a:latin typeface="Poppins"/>
              <a:ea typeface="Poppins"/>
              <a:cs typeface="Poppins"/>
              <a:sym typeface="Poppins"/>
            </a:endParaRPr>
          </a:p>
          <a:p>
            <a:pPr marL="302259" lvl="1">
              <a:lnSpc>
                <a:spcPts val="3919"/>
              </a:lnSpc>
            </a:pPr>
            <a:endParaRPr lang="en-US" sz="3600" dirty="0">
              <a:solidFill>
                <a:srgbClr val="000000"/>
              </a:solidFill>
              <a:latin typeface="Poppins"/>
              <a:ea typeface="Poppins"/>
              <a:cs typeface="Poppins"/>
              <a:sym typeface="Poppins"/>
            </a:endParaRPr>
          </a:p>
          <a:p>
            <a:pPr algn="l">
              <a:lnSpc>
                <a:spcPts val="3919"/>
              </a:lnSpc>
            </a:pPr>
            <a:endParaRPr lang="en-US" sz="2799" b="1" dirty="0">
              <a:solidFill>
                <a:srgbClr val="000000"/>
              </a:solidFill>
              <a:latin typeface="Poppins Bold"/>
              <a:ea typeface="Poppins Bold"/>
              <a:cs typeface="Poppins Bold"/>
              <a:sym typeface="Poppins Bold"/>
            </a:endParaRPr>
          </a:p>
          <a:p>
            <a:pPr algn="l">
              <a:lnSpc>
                <a:spcPts val="3919"/>
              </a:lnSpc>
            </a:pPr>
            <a:endParaRPr lang="en-US" sz="2799" b="1" dirty="0">
              <a:solidFill>
                <a:srgbClr val="000000"/>
              </a:solidFill>
              <a:latin typeface="Poppins Bold"/>
              <a:ea typeface="Poppins Bold"/>
              <a:cs typeface="Poppins Bold"/>
              <a:sym typeface="Poppins Bold"/>
            </a:endParaRPr>
          </a:p>
        </p:txBody>
      </p:sp>
      <p:sp>
        <p:nvSpPr>
          <p:cNvPr id="5" name="TextBox 4">
            <a:extLst>
              <a:ext uri="{FF2B5EF4-FFF2-40B4-BE49-F238E27FC236}">
                <a16:creationId xmlns:a16="http://schemas.microsoft.com/office/drawing/2014/main" id="{AA3BC435-B686-1301-C8F6-31F81F00FFEB}"/>
              </a:ext>
            </a:extLst>
          </p:cNvPr>
          <p:cNvSpPr txBox="1"/>
          <p:nvPr/>
        </p:nvSpPr>
        <p:spPr>
          <a:xfrm>
            <a:off x="849506" y="2611906"/>
            <a:ext cx="16267785" cy="7848302"/>
          </a:xfrm>
          <a:prstGeom prst="rect">
            <a:avLst/>
          </a:prstGeom>
          <a:noFill/>
        </p:spPr>
        <p:txBody>
          <a:bodyPr wrap="square" rtlCol="0">
            <a:spAutoFit/>
          </a:bodyPr>
          <a:lstStyle/>
          <a:p>
            <a:r>
              <a:rPr lang="en-US" sz="3600" dirty="0"/>
              <a:t>There are several substantive changes to the application process this year, including a </a:t>
            </a:r>
            <a:r>
              <a:rPr lang="en-US" sz="3600" b="1" dirty="0"/>
              <a:t>new scoring process </a:t>
            </a:r>
            <a:r>
              <a:rPr lang="en-US" sz="3600" dirty="0"/>
              <a:t>and the implementation of </a:t>
            </a:r>
            <a:r>
              <a:rPr lang="en-US" sz="3600" b="1" dirty="0"/>
              <a:t>three optional online open Office Hours</a:t>
            </a:r>
            <a:r>
              <a:rPr lang="en-US" sz="3600" dirty="0"/>
              <a:t>, where applicants will have the chance drop-in to ask technical questions about the application process. Additionally, all </a:t>
            </a:r>
            <a:r>
              <a:rPr lang="en-US" sz="3600" b="1" dirty="0"/>
              <a:t>frequently asked questions </a:t>
            </a:r>
            <a:r>
              <a:rPr lang="en-US" sz="3600" dirty="0"/>
              <a:t>and questions posed by applicants will be aggregated every Thursday and posted to the OAG website for applicant’s reference.</a:t>
            </a:r>
          </a:p>
          <a:p>
            <a:endParaRPr lang="en-US" sz="3600" dirty="0"/>
          </a:p>
          <a:p>
            <a:r>
              <a:rPr lang="en-US" sz="3600" dirty="0"/>
              <a:t>These changes will eliminate the need for technical assistance after the application has closed, which is historically how OAG has operated. </a:t>
            </a:r>
            <a:r>
              <a:rPr lang="en-US" sz="3600" b="1" dirty="0"/>
              <a:t>It is therefore important that  the application that is submitted is complete and meets all the requirements set forth in the application instructions</a:t>
            </a:r>
            <a:r>
              <a:rPr lang="en-US" sz="3600" dirty="0"/>
              <a:t>. This application instruction PowerPoint has also been supplied to help applicants visualize common mistakes so as to avoid them when submitting their application.  </a:t>
            </a:r>
          </a:p>
          <a:p>
            <a:endParaRPr lang="en-US" sz="3600" dirty="0"/>
          </a:p>
        </p:txBody>
      </p:sp>
    </p:spTree>
    <p:extLst>
      <p:ext uri="{BB962C8B-B14F-4D97-AF65-F5344CB8AC3E}">
        <p14:creationId xmlns:p14="http://schemas.microsoft.com/office/powerpoint/2010/main" val="3981582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2348</TotalTime>
  <Words>3786</Words>
  <Application>Microsoft Office PowerPoint</Application>
  <PresentationFormat>Custom</PresentationFormat>
  <Paragraphs>333</Paragraphs>
  <Slides>41</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41</vt:i4>
      </vt:variant>
    </vt:vector>
  </HeadingPairs>
  <TitlesOfParts>
    <vt:vector size="55" baseType="lpstr">
      <vt:lpstr>Poppins Semi-Bold</vt:lpstr>
      <vt:lpstr>Poppins</vt:lpstr>
      <vt:lpstr>Poppins Light</vt:lpstr>
      <vt:lpstr>Aptos</vt:lpstr>
      <vt:lpstr>Garamond</vt:lpstr>
      <vt:lpstr>Poppins Bold Italics</vt:lpstr>
      <vt:lpstr>Arial</vt:lpstr>
      <vt:lpstr>Poppins Bold</vt:lpstr>
      <vt:lpstr>Canva Sans Bold</vt:lpstr>
      <vt:lpstr>Wingdings</vt:lpstr>
      <vt:lpstr>Times New Roman</vt:lpstr>
      <vt:lpstr>Playfair Display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Copy of Contract Compliance</dc:title>
  <dc:creator>Holland Meyer</dc:creator>
  <cp:lastModifiedBy>Holland Meyer</cp:lastModifiedBy>
  <cp:revision>158</cp:revision>
  <dcterms:created xsi:type="dcterms:W3CDTF">2006-08-16T00:00:00Z</dcterms:created>
  <dcterms:modified xsi:type="dcterms:W3CDTF">2025-01-29T15:05:13Z</dcterms:modified>
  <dc:identifier>DAGXCBxbgMA</dc:identifier>
</cp:coreProperties>
</file>